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45"/>
  </p:notesMasterIdLst>
  <p:sldIdLst>
    <p:sldId id="397" r:id="rId2"/>
    <p:sldId id="333" r:id="rId3"/>
    <p:sldId id="865" r:id="rId4"/>
    <p:sldId id="1147" r:id="rId5"/>
    <p:sldId id="843" r:id="rId6"/>
    <p:sldId id="1148" r:id="rId7"/>
    <p:sldId id="1159" r:id="rId8"/>
    <p:sldId id="1172" r:id="rId9"/>
    <p:sldId id="1185" r:id="rId10"/>
    <p:sldId id="1150" r:id="rId11"/>
    <p:sldId id="1155" r:id="rId12"/>
    <p:sldId id="1178" r:id="rId13"/>
    <p:sldId id="939" r:id="rId14"/>
    <p:sldId id="512" r:id="rId15"/>
    <p:sldId id="1156" r:id="rId16"/>
    <p:sldId id="1160" r:id="rId17"/>
    <p:sldId id="1179" r:id="rId18"/>
    <p:sldId id="1180" r:id="rId19"/>
    <p:sldId id="1181" r:id="rId20"/>
    <p:sldId id="1157" r:id="rId21"/>
    <p:sldId id="1168" r:id="rId22"/>
    <p:sldId id="1170" r:id="rId23"/>
    <p:sldId id="1171" r:id="rId24"/>
    <p:sldId id="1169" r:id="rId25"/>
    <p:sldId id="1149" r:id="rId26"/>
    <p:sldId id="1161" r:id="rId27"/>
    <p:sldId id="1162" r:id="rId28"/>
    <p:sldId id="1152" r:id="rId29"/>
    <p:sldId id="1153" r:id="rId30"/>
    <p:sldId id="1177" r:id="rId31"/>
    <p:sldId id="263" r:id="rId32"/>
    <p:sldId id="1164" r:id="rId33"/>
    <p:sldId id="1166" r:id="rId34"/>
    <p:sldId id="1174" r:id="rId35"/>
    <p:sldId id="1175" r:id="rId36"/>
    <p:sldId id="1176" r:id="rId37"/>
    <p:sldId id="1173" r:id="rId38"/>
    <p:sldId id="1151" r:id="rId39"/>
    <p:sldId id="1182" r:id="rId40"/>
    <p:sldId id="1183" r:id="rId41"/>
    <p:sldId id="1184" r:id="rId42"/>
    <p:sldId id="1167" r:id="rId43"/>
    <p:sldId id="1158"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ows 用户" initials="W用"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3FF"/>
    <a:srgbClr val="2826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93" autoAdjust="0"/>
    <p:restoredTop sz="91239" autoAdjust="0"/>
  </p:normalViewPr>
  <p:slideViewPr>
    <p:cSldViewPr>
      <p:cViewPr varScale="1">
        <p:scale>
          <a:sx n="115" d="100"/>
          <a:sy n="115" d="100"/>
        </p:scale>
        <p:origin x="1072" y="192"/>
      </p:cViewPr>
      <p:guideLst>
        <p:guide orient="horz" pos="2160"/>
        <p:guide pos="2880"/>
      </p:guideLst>
    </p:cSldViewPr>
  </p:slideViewPr>
  <p:outlineViewPr>
    <p:cViewPr>
      <p:scale>
        <a:sx n="33" d="100"/>
        <a:sy n="33" d="100"/>
      </p:scale>
      <p:origin x="0" y="-2701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348AF8-7479-4961-A428-0D491BED2707}" type="datetimeFigureOut">
              <a:rPr lang="zh-CN" altLang="en-US" smtClean="0"/>
              <a:t>2019/12/15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97C7D9-7EAC-4471-A1ED-7CF362EBEC1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2947263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B46BCFDC-D3E2-1B40-BBF5-B175DAC3EF9D}"/>
              </a:ext>
            </a:extLst>
          </p:cNvPr>
          <p:cNvSpPr>
            <a:spLocks noGrp="1" noRot="1" noChangeAspect="1" noChangeArrowheads="1" noTextEdit="1"/>
          </p:cNvSpPr>
          <p:nvPr>
            <p:ph type="sldImg" idx="4294967295"/>
          </p:nvPr>
        </p:nvSpPr>
        <p:spPr>
          <a:ln/>
        </p:spPr>
      </p:sp>
      <p:sp>
        <p:nvSpPr>
          <p:cNvPr id="66562" name="Text Placeholder 2">
            <a:extLst>
              <a:ext uri="{FF2B5EF4-FFF2-40B4-BE49-F238E27FC236}">
                <a16:creationId xmlns:a16="http://schemas.microsoft.com/office/drawing/2014/main" id="{A7E68706-B36B-B54F-BDD1-17AAF82B0A3D}"/>
              </a:ext>
            </a:extLst>
          </p:cNvPr>
          <p:cNvSpPr>
            <a:spLocks noGrp="1" noChangeArrowheads="1"/>
          </p:cNvSpPr>
          <p:nvPr>
            <p:ph type="body" idx="4294967295"/>
          </p:nvPr>
        </p:nvSpPr>
        <p:spPr>
          <a:noFill/>
        </p:spPr>
        <p:txBody>
          <a:bodyPr/>
          <a:lstStyle/>
          <a:p>
            <a:pPr eaLnBrk="1" hangingPunct="1"/>
            <a:endParaRPr lang="en-US" altLang="zh-CN">
              <a:latin typeface="Times New Roman" panose="02020603050405020304" pitchFamily="18" charset="0"/>
            </a:endParaRPr>
          </a:p>
        </p:txBody>
      </p:sp>
    </p:spTree>
    <p:extLst>
      <p:ext uri="{BB962C8B-B14F-4D97-AF65-F5344CB8AC3E}">
        <p14:creationId xmlns:p14="http://schemas.microsoft.com/office/powerpoint/2010/main" val="338256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B46BCFDC-D3E2-1B40-BBF5-B175DAC3EF9D}"/>
              </a:ext>
            </a:extLst>
          </p:cNvPr>
          <p:cNvSpPr>
            <a:spLocks noGrp="1" noRot="1" noChangeAspect="1" noChangeArrowheads="1" noTextEdit="1"/>
          </p:cNvSpPr>
          <p:nvPr>
            <p:ph type="sldImg" idx="4294967295"/>
          </p:nvPr>
        </p:nvSpPr>
        <p:spPr>
          <a:ln/>
        </p:spPr>
      </p:sp>
      <p:sp>
        <p:nvSpPr>
          <p:cNvPr id="66562" name="Text Placeholder 2">
            <a:extLst>
              <a:ext uri="{FF2B5EF4-FFF2-40B4-BE49-F238E27FC236}">
                <a16:creationId xmlns:a16="http://schemas.microsoft.com/office/drawing/2014/main" id="{A7E68706-B36B-B54F-BDD1-17AAF82B0A3D}"/>
              </a:ext>
            </a:extLst>
          </p:cNvPr>
          <p:cNvSpPr>
            <a:spLocks noGrp="1" noChangeArrowheads="1"/>
          </p:cNvSpPr>
          <p:nvPr>
            <p:ph type="body" idx="4294967295"/>
          </p:nvPr>
        </p:nvSpPr>
        <p:spPr>
          <a:noFill/>
        </p:spPr>
        <p:txBody>
          <a:bodyPr/>
          <a:lstStyle/>
          <a:p>
            <a:pPr eaLnBrk="1" hangingPunct="1"/>
            <a:endParaRPr lang="en-US" altLang="zh-CN">
              <a:latin typeface="Times New Roman" panose="02020603050405020304" pitchFamily="18" charset="0"/>
            </a:endParaRPr>
          </a:p>
        </p:txBody>
      </p:sp>
    </p:spTree>
    <p:extLst>
      <p:ext uri="{BB962C8B-B14F-4D97-AF65-F5344CB8AC3E}">
        <p14:creationId xmlns:p14="http://schemas.microsoft.com/office/powerpoint/2010/main" val="2472548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B46BCFDC-D3E2-1B40-BBF5-B175DAC3EF9D}"/>
              </a:ext>
            </a:extLst>
          </p:cNvPr>
          <p:cNvSpPr>
            <a:spLocks noGrp="1" noRot="1" noChangeAspect="1" noChangeArrowheads="1" noTextEdit="1"/>
          </p:cNvSpPr>
          <p:nvPr>
            <p:ph type="sldImg" idx="4294967295"/>
          </p:nvPr>
        </p:nvSpPr>
        <p:spPr>
          <a:ln/>
        </p:spPr>
      </p:sp>
      <p:sp>
        <p:nvSpPr>
          <p:cNvPr id="66562" name="Text Placeholder 2">
            <a:extLst>
              <a:ext uri="{FF2B5EF4-FFF2-40B4-BE49-F238E27FC236}">
                <a16:creationId xmlns:a16="http://schemas.microsoft.com/office/drawing/2014/main" id="{A7E68706-B36B-B54F-BDD1-17AAF82B0A3D}"/>
              </a:ext>
            </a:extLst>
          </p:cNvPr>
          <p:cNvSpPr>
            <a:spLocks noGrp="1" noChangeArrowheads="1"/>
          </p:cNvSpPr>
          <p:nvPr>
            <p:ph type="body" idx="4294967295"/>
          </p:nvPr>
        </p:nvSpPr>
        <p:spPr>
          <a:noFill/>
        </p:spPr>
        <p:txBody>
          <a:bodyPr/>
          <a:lstStyle/>
          <a:p>
            <a:pPr eaLnBrk="1" hangingPunct="1"/>
            <a:endParaRPr lang="en-US" altLang="zh-CN">
              <a:latin typeface="Times New Roman" panose="02020603050405020304" pitchFamily="18" charset="0"/>
            </a:endParaRPr>
          </a:p>
        </p:txBody>
      </p:sp>
    </p:spTree>
    <p:extLst>
      <p:ext uri="{BB962C8B-B14F-4D97-AF65-F5344CB8AC3E}">
        <p14:creationId xmlns:p14="http://schemas.microsoft.com/office/powerpoint/2010/main" val="110974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563FB7-9B6D-47AD-9DD3-41835313C394}" type="slidenum">
              <a:rPr lang="zh-CN" altLang="en-US" smtClean="0"/>
              <a:t>31</a:t>
            </a:fld>
            <a:endParaRPr lang="zh-CN" altLang="en-US"/>
          </a:p>
        </p:txBody>
      </p:sp>
    </p:spTree>
    <p:extLst>
      <p:ext uri="{BB962C8B-B14F-4D97-AF65-F5344CB8AC3E}">
        <p14:creationId xmlns:p14="http://schemas.microsoft.com/office/powerpoint/2010/main" val="1709895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563FB7-9B6D-47AD-9DD3-41835313C394}" type="slidenum">
              <a:rPr lang="zh-CN" altLang="en-US" smtClean="0"/>
              <a:t>32</a:t>
            </a:fld>
            <a:endParaRPr lang="zh-CN" altLang="en-US"/>
          </a:p>
        </p:txBody>
      </p:sp>
    </p:spTree>
    <p:extLst>
      <p:ext uri="{BB962C8B-B14F-4D97-AF65-F5344CB8AC3E}">
        <p14:creationId xmlns:p14="http://schemas.microsoft.com/office/powerpoint/2010/main" val="3681754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563FB7-9B6D-47AD-9DD3-41835313C394}" type="slidenum">
              <a:rPr lang="zh-CN" altLang="en-US" smtClean="0"/>
              <a:t>33</a:t>
            </a:fld>
            <a:endParaRPr lang="zh-CN" altLang="en-US"/>
          </a:p>
        </p:txBody>
      </p:sp>
    </p:spTree>
    <p:extLst>
      <p:ext uri="{BB962C8B-B14F-4D97-AF65-F5344CB8AC3E}">
        <p14:creationId xmlns:p14="http://schemas.microsoft.com/office/powerpoint/2010/main" val="1785501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563FB7-9B6D-47AD-9DD3-41835313C394}" type="slidenum">
              <a:rPr lang="zh-CN" altLang="en-US" smtClean="0"/>
              <a:t>34</a:t>
            </a:fld>
            <a:endParaRPr lang="zh-CN" altLang="en-US"/>
          </a:p>
        </p:txBody>
      </p:sp>
    </p:spTree>
    <p:extLst>
      <p:ext uri="{BB962C8B-B14F-4D97-AF65-F5344CB8AC3E}">
        <p14:creationId xmlns:p14="http://schemas.microsoft.com/office/powerpoint/2010/main" val="2252998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563FB7-9B6D-47AD-9DD3-41835313C394}" type="slidenum">
              <a:rPr lang="zh-CN" altLang="en-US" smtClean="0"/>
              <a:t>35</a:t>
            </a:fld>
            <a:endParaRPr lang="zh-CN" altLang="en-US"/>
          </a:p>
        </p:txBody>
      </p:sp>
    </p:spTree>
    <p:extLst>
      <p:ext uri="{BB962C8B-B14F-4D97-AF65-F5344CB8AC3E}">
        <p14:creationId xmlns:p14="http://schemas.microsoft.com/office/powerpoint/2010/main" val="3926787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563FB7-9B6D-47AD-9DD3-41835313C394}" type="slidenum">
              <a:rPr lang="zh-CN" altLang="en-US" smtClean="0"/>
              <a:t>36</a:t>
            </a:fld>
            <a:endParaRPr lang="zh-CN" altLang="en-US"/>
          </a:p>
        </p:txBody>
      </p:sp>
    </p:spTree>
    <p:extLst>
      <p:ext uri="{BB962C8B-B14F-4D97-AF65-F5344CB8AC3E}">
        <p14:creationId xmlns:p14="http://schemas.microsoft.com/office/powerpoint/2010/main" val="3503941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563FB7-9B6D-47AD-9DD3-41835313C394}" type="slidenum">
              <a:rPr lang="zh-CN" altLang="en-US" smtClean="0"/>
              <a:t>37</a:t>
            </a:fld>
            <a:endParaRPr lang="zh-CN" altLang="en-US"/>
          </a:p>
        </p:txBody>
      </p:sp>
    </p:spTree>
    <p:extLst>
      <p:ext uri="{BB962C8B-B14F-4D97-AF65-F5344CB8AC3E}">
        <p14:creationId xmlns:p14="http://schemas.microsoft.com/office/powerpoint/2010/main" val="730970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www.slideserve.com</a:t>
            </a:r>
            <a:r>
              <a:rPr lang="en-US" dirty="0"/>
              <a:t>/</a:t>
            </a:r>
            <a:r>
              <a:rPr lang="en-US" dirty="0" err="1"/>
              <a:t>donald</a:t>
            </a:r>
            <a:r>
              <a:rPr lang="en-US" dirty="0"/>
              <a:t>/</a:t>
            </a:r>
            <a:r>
              <a:rPr lang="en-US" dirty="0" err="1"/>
              <a:t>ddbms</a:t>
            </a:r>
            <a:endParaRPr lang="en-US" dirty="0"/>
          </a:p>
        </p:txBody>
      </p:sp>
      <p:sp>
        <p:nvSpPr>
          <p:cNvPr id="4" name="Slide Number Placeholder 3"/>
          <p:cNvSpPr>
            <a:spLocks noGrp="1"/>
          </p:cNvSpPr>
          <p:nvPr>
            <p:ph type="sldNum" sz="quarter" idx="5"/>
          </p:nvPr>
        </p:nvSpPr>
        <p:spPr/>
        <p:txBody>
          <a:bodyPr/>
          <a:lstStyle/>
          <a:p>
            <a:fld id="{BE97C7D9-7EAC-4471-A1ED-7CF362EBEC1E}" type="slidenum">
              <a:rPr lang="zh-CN" altLang="en-US" smtClean="0"/>
              <a:t>3</a:t>
            </a:fld>
            <a:endParaRPr lang="zh-CN" altLang="en-US"/>
          </a:p>
        </p:txBody>
      </p:sp>
    </p:spTree>
    <p:extLst>
      <p:ext uri="{BB962C8B-B14F-4D97-AF65-F5344CB8AC3E}">
        <p14:creationId xmlns:p14="http://schemas.microsoft.com/office/powerpoint/2010/main" val="784175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7C7D9-7EAC-4471-A1ED-7CF362EBEC1E}" type="slidenum">
              <a:rPr lang="zh-CN" altLang="en-US" smtClean="0"/>
              <a:t>39</a:t>
            </a:fld>
            <a:endParaRPr lang="zh-CN" altLang="en-US"/>
          </a:p>
        </p:txBody>
      </p:sp>
    </p:spTree>
    <p:extLst>
      <p:ext uri="{BB962C8B-B14F-4D97-AF65-F5344CB8AC3E}">
        <p14:creationId xmlns:p14="http://schemas.microsoft.com/office/powerpoint/2010/main" val="2746097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7C7D9-7EAC-4471-A1ED-7CF362EBEC1E}" type="slidenum">
              <a:rPr lang="zh-CN" altLang="en-US" smtClean="0"/>
              <a:t>40</a:t>
            </a:fld>
            <a:endParaRPr lang="zh-CN" altLang="en-US"/>
          </a:p>
        </p:txBody>
      </p:sp>
    </p:spTree>
    <p:extLst>
      <p:ext uri="{BB962C8B-B14F-4D97-AF65-F5344CB8AC3E}">
        <p14:creationId xmlns:p14="http://schemas.microsoft.com/office/powerpoint/2010/main" val="3629464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7C7D9-7EAC-4471-A1ED-7CF362EBEC1E}" type="slidenum">
              <a:rPr lang="zh-CN" altLang="en-US" smtClean="0"/>
              <a:t>41</a:t>
            </a:fld>
            <a:endParaRPr lang="zh-CN" altLang="en-US"/>
          </a:p>
        </p:txBody>
      </p:sp>
    </p:spTree>
    <p:extLst>
      <p:ext uri="{BB962C8B-B14F-4D97-AF65-F5344CB8AC3E}">
        <p14:creationId xmlns:p14="http://schemas.microsoft.com/office/powerpoint/2010/main" val="2182225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7C7D9-7EAC-4471-A1ED-7CF362EBEC1E}" type="slidenum">
              <a:rPr lang="zh-CN" altLang="en-US" smtClean="0"/>
              <a:t>42</a:t>
            </a:fld>
            <a:endParaRPr lang="zh-CN" altLang="en-US"/>
          </a:p>
        </p:txBody>
      </p:sp>
    </p:spTree>
    <p:extLst>
      <p:ext uri="{BB962C8B-B14F-4D97-AF65-F5344CB8AC3E}">
        <p14:creationId xmlns:p14="http://schemas.microsoft.com/office/powerpoint/2010/main" val="2403188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数据库技术对</a:t>
            </a:r>
            <a:r>
              <a:rPr lang="en-US" sz="1200" kern="1200" dirty="0" err="1">
                <a:solidFill>
                  <a:schemeClr val="tx1"/>
                </a:solidFill>
                <a:effectLst/>
                <a:latin typeface="+mn-lt"/>
                <a:ea typeface="+mn-ea"/>
                <a:cs typeface="+mn-cs"/>
              </a:rPr>
              <a:t>数据进行存储与</a:t>
            </a:r>
            <a:r>
              <a:rPr lang="zh-CN" altLang="en-US" sz="1200" kern="1200" dirty="0">
                <a:solidFill>
                  <a:schemeClr val="tx1"/>
                </a:solidFill>
                <a:effectLst/>
                <a:latin typeface="+mn-lt"/>
                <a:ea typeface="+mn-ea"/>
                <a:cs typeface="+mn-cs"/>
              </a:rPr>
              <a:t>管理，是一切大数据技术的基石。上世纪 </a:t>
            </a:r>
            <a:r>
              <a:rPr lang="en-US" sz="1200" kern="1200" dirty="0">
                <a:solidFill>
                  <a:schemeClr val="tx1"/>
                </a:solidFill>
                <a:effectLst/>
                <a:latin typeface="+mn-lt"/>
                <a:ea typeface="+mn-ea"/>
                <a:cs typeface="+mn-cs"/>
              </a:rPr>
              <a:t>60 </a:t>
            </a:r>
            <a:r>
              <a:rPr lang="zh-CN" altLang="en-US" sz="1200" kern="1200" dirty="0">
                <a:solidFill>
                  <a:schemeClr val="tx1"/>
                </a:solidFill>
                <a:effectLst/>
                <a:latin typeface="+mn-lt"/>
                <a:ea typeface="+mn-ea"/>
                <a:cs typeface="+mn-cs"/>
              </a:rPr>
              <a:t>年代后期，随着计算机和外储设备问诸于世，美国</a:t>
            </a:r>
            <a:r>
              <a:rPr lang="en-US" sz="1200" kern="1200" dirty="0">
                <a:solidFill>
                  <a:schemeClr val="tx1"/>
                </a:solidFill>
                <a:effectLst/>
                <a:latin typeface="+mn-lt"/>
                <a:ea typeface="+mn-ea"/>
                <a:cs typeface="+mn-cs"/>
              </a:rPr>
              <a:t>  GE </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 IBM </a:t>
            </a:r>
            <a:r>
              <a:rPr lang="zh-CN" altLang="en-US" sz="1200" kern="1200" dirty="0">
                <a:solidFill>
                  <a:schemeClr val="tx1"/>
                </a:solidFill>
                <a:effectLst/>
                <a:latin typeface="+mn-lt"/>
                <a:ea typeface="+mn-ea"/>
                <a:cs typeface="+mn-cs"/>
              </a:rPr>
              <a:t>公司先后成功研发出第一代数据库系统</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网状数据库系统和层次数据库系统作为数据库系统的先驱，层级和网状数据库提出用格式化数据模型来组织存储数据并使用指针对数据进行查询管理。</a:t>
            </a:r>
            <a:r>
              <a:rPr lang="en-US" sz="1200" kern="1200" dirty="0">
                <a:solidFill>
                  <a:schemeClr val="tx1"/>
                </a:solidFill>
                <a:effectLst/>
                <a:latin typeface="+mn-lt"/>
                <a:ea typeface="+mn-ea"/>
                <a:cs typeface="+mn-cs"/>
              </a:rPr>
              <a:t>1969 </a:t>
            </a:r>
            <a:r>
              <a:rPr lang="zh-CN" altLang="en-US" sz="1200" kern="1200" dirty="0">
                <a:solidFill>
                  <a:schemeClr val="tx1"/>
                </a:solidFill>
                <a:effectLst/>
                <a:latin typeface="+mn-lt"/>
                <a:ea typeface="+mn-ea"/>
                <a:cs typeface="+mn-cs"/>
              </a:rPr>
              <a:t>年，</a:t>
            </a:r>
            <a:r>
              <a:rPr lang="en-US" sz="1200" kern="1200" dirty="0" err="1">
                <a:solidFill>
                  <a:schemeClr val="tx1"/>
                </a:solidFill>
                <a:effectLst/>
                <a:latin typeface="+mn-lt"/>
                <a:ea typeface="+mn-ea"/>
                <a:cs typeface="+mn-cs"/>
              </a:rPr>
              <a:t>埃德加</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柯德</a:t>
            </a:r>
            <a:r>
              <a:rPr lang="en-US" sz="1200" kern="1200" dirty="0">
                <a:solidFill>
                  <a:schemeClr val="tx1"/>
                </a:solidFill>
                <a:effectLst/>
                <a:latin typeface="+mn-lt"/>
                <a:ea typeface="+mn-ea"/>
                <a:cs typeface="+mn-cs"/>
              </a:rPr>
              <a:t> (Edgar Frank Codd) </a:t>
            </a:r>
            <a:r>
              <a:rPr lang="zh-CN" altLang="en-US" sz="1200" kern="1200" dirty="0">
                <a:solidFill>
                  <a:schemeClr val="tx1"/>
                </a:solidFill>
                <a:effectLst/>
                <a:latin typeface="+mn-lt"/>
                <a:ea typeface="+mn-ea"/>
                <a:cs typeface="+mn-cs"/>
              </a:rPr>
              <a:t>提出了具有完备理论的</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关系数据模型</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。这一里程碑式的理论基础激发了第二代关系数据库原型系统的诞生，其中典型代表有</a:t>
            </a:r>
            <a:r>
              <a:rPr lang="en-US" sz="1200" kern="1200" dirty="0">
                <a:solidFill>
                  <a:schemeClr val="tx1"/>
                </a:solidFill>
                <a:effectLst/>
                <a:latin typeface="+mn-lt"/>
                <a:ea typeface="+mn-ea"/>
                <a:cs typeface="+mn-cs"/>
              </a:rPr>
              <a:t>IBM San Jose </a:t>
            </a:r>
            <a:r>
              <a:rPr lang="zh-CN" altLang="en-US" sz="1200" kern="1200" dirty="0">
                <a:solidFill>
                  <a:schemeClr val="tx1"/>
                </a:solidFill>
                <a:effectLst/>
                <a:latin typeface="+mn-lt"/>
                <a:ea typeface="+mn-ea"/>
                <a:cs typeface="+mn-cs"/>
              </a:rPr>
              <a:t>研究室的 </a:t>
            </a:r>
            <a:r>
              <a:rPr lang="en-US" sz="1200" kern="1200" dirty="0">
                <a:solidFill>
                  <a:schemeClr val="tx1"/>
                </a:solidFill>
                <a:effectLst/>
                <a:latin typeface="+mn-lt"/>
                <a:ea typeface="+mn-ea"/>
                <a:cs typeface="+mn-cs"/>
              </a:rPr>
              <a:t>R </a:t>
            </a:r>
            <a:r>
              <a:rPr lang="zh-CN" altLang="en-US" sz="1200" kern="1200" dirty="0">
                <a:solidFill>
                  <a:schemeClr val="tx1"/>
                </a:solidFill>
                <a:effectLst/>
                <a:latin typeface="+mn-lt"/>
                <a:ea typeface="+mn-ea"/>
                <a:cs typeface="+mn-cs"/>
              </a:rPr>
              <a:t>系统和加州大学伯克利分校的</a:t>
            </a:r>
            <a:r>
              <a:rPr lang="en-US" sz="1200" kern="1200" dirty="0">
                <a:solidFill>
                  <a:schemeClr val="tx1"/>
                </a:solidFill>
                <a:effectLst/>
                <a:latin typeface="+mn-lt"/>
                <a:ea typeface="+mn-ea"/>
                <a:cs typeface="+mn-cs"/>
              </a:rPr>
              <a:t>Ingres</a:t>
            </a:r>
            <a:r>
              <a:rPr lang="zh-CN" altLang="en-US" sz="1200" kern="1200" dirty="0">
                <a:solidFill>
                  <a:schemeClr val="tx1"/>
                </a:solidFill>
                <a:effectLst/>
                <a:latin typeface="+mn-lt"/>
                <a:ea typeface="+mn-ea"/>
                <a:cs typeface="+mn-cs"/>
              </a:rPr>
              <a:t>系统。</a:t>
            </a:r>
            <a:r>
              <a:rPr lang="en-US" sz="1200" kern="1200" dirty="0">
                <a:solidFill>
                  <a:schemeClr val="tx1"/>
                </a:solidFill>
                <a:effectLst/>
                <a:latin typeface="+mn-lt"/>
                <a:ea typeface="+mn-ea"/>
                <a:cs typeface="+mn-cs"/>
              </a:rPr>
              <a:t>1976 </a:t>
            </a:r>
            <a:r>
              <a:rPr lang="zh-CN" altLang="en-US" sz="1200" kern="1200" dirty="0">
                <a:solidFill>
                  <a:schemeClr val="tx1"/>
                </a:solidFill>
                <a:effectLst/>
                <a:latin typeface="+mn-lt"/>
                <a:ea typeface="+mn-ea"/>
                <a:cs typeface="+mn-cs"/>
              </a:rPr>
              <a:t>年，拉里 </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埃里森</a:t>
            </a:r>
            <a:r>
              <a:rPr lang="en-US" sz="1200" kern="1200" dirty="0">
                <a:solidFill>
                  <a:schemeClr val="tx1"/>
                </a:solidFill>
                <a:effectLst/>
                <a:latin typeface="+mn-lt"/>
                <a:ea typeface="+mn-ea"/>
                <a:cs typeface="+mn-cs"/>
              </a:rPr>
              <a:t> (Larry Ellison) </a:t>
            </a:r>
            <a:r>
              <a:rPr lang="zh-CN" altLang="en-US" sz="1200" kern="1200" dirty="0">
                <a:solidFill>
                  <a:schemeClr val="tx1"/>
                </a:solidFill>
                <a:effectLst/>
                <a:latin typeface="+mn-lt"/>
                <a:ea typeface="+mn-ea"/>
                <a:cs typeface="+mn-cs"/>
              </a:rPr>
              <a:t>在阅读了关系数据模型的论文后，设计实现了第一个商用关系数据库管理系统 </a:t>
            </a:r>
            <a:r>
              <a:rPr lang="en-US" sz="1200" kern="1200" dirty="0">
                <a:solidFill>
                  <a:schemeClr val="tx1"/>
                </a:solidFill>
                <a:effectLst/>
                <a:latin typeface="+mn-lt"/>
                <a:ea typeface="+mn-ea"/>
                <a:cs typeface="+mn-cs"/>
              </a:rPr>
              <a:t>Oracle</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1981 </a:t>
            </a:r>
            <a:r>
              <a:rPr lang="zh-CN" altLang="en-US" sz="1200" kern="1200" dirty="0">
                <a:solidFill>
                  <a:schemeClr val="tx1"/>
                </a:solidFill>
                <a:effectLst/>
                <a:latin typeface="+mn-lt"/>
                <a:ea typeface="+mn-ea"/>
                <a:cs typeface="+mn-cs"/>
              </a:rPr>
              <a:t>年，美国计算机科学家</a:t>
            </a:r>
            <a:r>
              <a:rPr lang="en-US" sz="1200" kern="1200" dirty="0" err="1">
                <a:solidFill>
                  <a:schemeClr val="tx1"/>
                </a:solidFill>
                <a:effectLst/>
                <a:latin typeface="+mn-lt"/>
                <a:ea typeface="+mn-ea"/>
                <a:cs typeface="+mn-cs"/>
              </a:rPr>
              <a:t>吉姆</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格雷</a:t>
            </a:r>
            <a:r>
              <a:rPr lang="en-US" sz="1200" kern="1200" dirty="0">
                <a:solidFill>
                  <a:schemeClr val="tx1"/>
                </a:solidFill>
                <a:effectLst/>
                <a:latin typeface="+mn-lt"/>
                <a:ea typeface="+mn-ea"/>
                <a:cs typeface="+mn-cs"/>
              </a:rPr>
              <a:t> (Jim Gray) </a:t>
            </a:r>
            <a:r>
              <a:rPr lang="en-US" sz="1200" kern="1200" dirty="0" err="1">
                <a:solidFill>
                  <a:schemeClr val="tx1"/>
                </a:solidFill>
                <a:effectLst/>
                <a:latin typeface="+mn-lt"/>
                <a:ea typeface="+mn-ea"/>
                <a:cs typeface="+mn-cs"/>
              </a:rPr>
              <a:t>提出</a:t>
            </a:r>
            <a:r>
              <a:rPr lang="zh-CN" altLang="en-US" sz="1200" kern="1200" dirty="0">
                <a:solidFill>
                  <a:schemeClr val="tx1"/>
                </a:solidFill>
                <a:effectLst/>
                <a:latin typeface="+mn-lt"/>
                <a:ea typeface="+mn-ea"/>
                <a:cs typeface="+mn-cs"/>
              </a:rPr>
              <a:t>了</a:t>
            </a:r>
            <a:r>
              <a:rPr lang="en-US" sz="1200" kern="1200" dirty="0" err="1">
                <a:solidFill>
                  <a:schemeClr val="tx1"/>
                </a:solidFill>
                <a:effectLst/>
                <a:latin typeface="+mn-lt"/>
                <a:ea typeface="+mn-ea"/>
                <a:cs typeface="+mn-cs"/>
              </a:rPr>
              <a:t>事务处理</a:t>
            </a:r>
            <a:r>
              <a:rPr lang="en-US" sz="1200" kern="1200" dirty="0">
                <a:solidFill>
                  <a:schemeClr val="tx1"/>
                </a:solidFill>
                <a:effectLst/>
                <a:latin typeface="+mn-lt"/>
                <a:ea typeface="+mn-ea"/>
                <a:cs typeface="+mn-cs"/>
              </a:rPr>
              <a:t> (Transaction Processing) </a:t>
            </a:r>
            <a:r>
              <a:rPr lang="en-US" sz="1200" kern="1200" dirty="0" err="1">
                <a:solidFill>
                  <a:schemeClr val="tx1"/>
                </a:solidFill>
                <a:effectLst/>
                <a:latin typeface="+mn-lt"/>
                <a:ea typeface="+mn-ea"/>
                <a:cs typeface="+mn-cs"/>
              </a:rPr>
              <a:t>机制，进一步推动了关系数据库的发展</a:t>
            </a:r>
            <a:r>
              <a:rPr lang="en-US" sz="1200" kern="1200" dirty="0">
                <a:solidFill>
                  <a:schemeClr val="tx1"/>
                </a:solidFill>
                <a:effectLst/>
                <a:latin typeface="+mn-lt"/>
                <a:ea typeface="+mn-ea"/>
                <a:cs typeface="+mn-cs"/>
              </a:rPr>
              <a:t>  [1]。80 </a:t>
            </a:r>
            <a:r>
              <a:rPr lang="zh-CN" altLang="en-US" sz="1200" kern="1200" dirty="0">
                <a:solidFill>
                  <a:schemeClr val="tx1"/>
                </a:solidFill>
                <a:effectLst/>
                <a:latin typeface="+mn-lt"/>
                <a:ea typeface="+mn-ea"/>
                <a:cs typeface="+mn-cs"/>
              </a:rPr>
              <a:t>年代后期，为了</a:t>
            </a:r>
            <a:r>
              <a:rPr lang="en-US" sz="1200" kern="1200" dirty="0" err="1">
                <a:solidFill>
                  <a:schemeClr val="tx1"/>
                </a:solidFill>
                <a:effectLst/>
                <a:latin typeface="+mn-lt"/>
                <a:ea typeface="+mn-ea"/>
                <a:cs typeface="+mn-cs"/>
              </a:rPr>
              <a:t>解决日益增长的应用需求和支持复杂多样的数据类型，各式各样的第三代面向对象的关系数据库陆续出现并蓬勃发展，其中</a:t>
            </a:r>
            <a:r>
              <a:rPr lang="zh-CN" altLang="en-US" sz="1200" kern="1200" dirty="0">
                <a:solidFill>
                  <a:schemeClr val="tx1"/>
                </a:solidFill>
                <a:effectLst/>
                <a:latin typeface="+mn-lt"/>
                <a:ea typeface="+mn-ea"/>
                <a:cs typeface="+mn-cs"/>
              </a:rPr>
              <a:t>包括 </a:t>
            </a:r>
            <a:r>
              <a:rPr lang="en-US" sz="1200" kern="1200" dirty="0">
                <a:solidFill>
                  <a:schemeClr val="tx1"/>
                </a:solidFill>
                <a:effectLst/>
                <a:latin typeface="+mn-lt"/>
                <a:ea typeface="+mn-ea"/>
                <a:cs typeface="+mn-cs"/>
              </a:rPr>
              <a:t>IBM DB2</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Microsoft SQL Server </a:t>
            </a:r>
            <a:r>
              <a:rPr lang="zh-CN" altLang="en-US" sz="1200" kern="1200" dirty="0">
                <a:solidFill>
                  <a:schemeClr val="tx1"/>
                </a:solidFill>
                <a:effectLst/>
                <a:latin typeface="+mn-lt"/>
                <a:ea typeface="+mn-ea"/>
                <a:cs typeface="+mn-cs"/>
              </a:rPr>
              <a:t>等。在上个世纪，</a:t>
            </a:r>
            <a:r>
              <a:rPr lang="en-US" sz="1200" kern="1200" dirty="0" err="1">
                <a:solidFill>
                  <a:schemeClr val="tx1"/>
                </a:solidFill>
                <a:effectLst/>
                <a:latin typeface="+mn-lt"/>
                <a:ea typeface="+mn-ea"/>
                <a:cs typeface="+mn-cs"/>
              </a:rPr>
              <a:t>数据存储管理由关系数据库一统天下，并广泛部署于各大企业及机构。直到</a:t>
            </a:r>
            <a:r>
              <a:rPr lang="zh-CN" altLang="en-US" sz="1200" kern="1200" dirty="0">
                <a:solidFill>
                  <a:schemeClr val="tx1"/>
                </a:solidFill>
                <a:effectLst/>
                <a:latin typeface="+mn-lt"/>
                <a:ea typeface="+mn-ea"/>
                <a:cs typeface="+mn-cs"/>
              </a:rPr>
              <a:t>上世纪末，传统的关系数据库都被公认是解决数据管理和分析的</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万能钥匙</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2000 </a:t>
            </a:r>
            <a:r>
              <a:rPr lang="zh-CN" altLang="en-US" sz="1200" kern="1200" dirty="0">
                <a:solidFill>
                  <a:schemeClr val="tx1"/>
                </a:solidFill>
                <a:effectLst/>
                <a:latin typeface="+mn-lt"/>
                <a:ea typeface="+mn-ea"/>
                <a:cs typeface="+mn-cs"/>
              </a:rPr>
              <a:t>年初，互联网的兴起极大地促进了信息的传播速度和广度，数据量呈现爆炸式增长趋势。</a:t>
            </a:r>
            <a:r>
              <a:rPr lang="en-US" sz="1200" kern="1200" dirty="0" err="1">
                <a:solidFill>
                  <a:schemeClr val="tx1"/>
                </a:solidFill>
                <a:effectLst/>
                <a:latin typeface="+mn-lt"/>
                <a:ea typeface="+mn-ea"/>
                <a:cs typeface="+mn-cs"/>
              </a:rPr>
              <a:t>当时</a:t>
            </a:r>
            <a:r>
              <a:rPr lang="zh-CN" altLang="en-US" sz="1200" kern="1200" dirty="0">
                <a:solidFill>
                  <a:schemeClr val="tx1"/>
                </a:solidFill>
                <a:effectLst/>
                <a:latin typeface="+mn-lt"/>
                <a:ea typeface="+mn-ea"/>
                <a:cs typeface="+mn-cs"/>
              </a:rPr>
              <a:t>还很年轻的 </a:t>
            </a:r>
            <a:r>
              <a:rPr lang="en-US" sz="1200" kern="1200" dirty="0">
                <a:solidFill>
                  <a:schemeClr val="tx1"/>
                </a:solidFill>
                <a:effectLst/>
                <a:latin typeface="+mn-lt"/>
                <a:ea typeface="+mn-ea"/>
                <a:cs typeface="+mn-cs"/>
              </a:rPr>
              <a:t>Google </a:t>
            </a:r>
            <a:r>
              <a:rPr lang="zh-CN" altLang="en-US" sz="1200" kern="1200" dirty="0">
                <a:solidFill>
                  <a:schemeClr val="tx1"/>
                </a:solidFill>
                <a:effectLst/>
                <a:latin typeface="+mn-lt"/>
                <a:ea typeface="+mn-ea"/>
                <a:cs typeface="+mn-cs"/>
              </a:rPr>
              <a:t>在意识到到当时市面上的商业数据库系统不仅价格昂贵，而且不能满足海量数据的存储查询及处理需求后，设计了</a:t>
            </a:r>
            <a:r>
              <a:rPr lang="en-US" sz="1200" kern="1200" dirty="0" err="1">
                <a:solidFill>
                  <a:schemeClr val="tx1"/>
                </a:solidFill>
                <a:effectLst/>
                <a:latin typeface="+mn-lt"/>
                <a:ea typeface="+mn-ea"/>
                <a:cs typeface="+mn-cs"/>
              </a:rPr>
              <a:t>廉价集群结构以及具有</a:t>
            </a:r>
            <a:r>
              <a:rPr lang="zh-CN" altLang="en-US" sz="1200" kern="1200" dirty="0">
                <a:solidFill>
                  <a:schemeClr val="tx1"/>
                </a:solidFill>
                <a:effectLst/>
                <a:latin typeface="+mn-lt"/>
                <a:ea typeface="+mn-ea"/>
                <a:cs typeface="+mn-cs"/>
              </a:rPr>
              <a:t>高容错能力、</a:t>
            </a:r>
            <a:r>
              <a:rPr lang="en-US" sz="1200" kern="1200" dirty="0" err="1">
                <a:solidFill>
                  <a:schemeClr val="tx1"/>
                </a:solidFill>
                <a:effectLst/>
                <a:latin typeface="+mn-lt"/>
                <a:ea typeface="+mn-ea"/>
                <a:cs typeface="+mn-cs"/>
              </a:rPr>
              <a:t>易于水平扩展的分布式数据处理技术，并</a:t>
            </a:r>
            <a:r>
              <a:rPr lang="zh-CN" altLang="en-US" sz="1200" kern="1200" dirty="0">
                <a:solidFill>
                  <a:schemeClr val="tx1"/>
                </a:solidFill>
                <a:effectLst/>
                <a:latin typeface="+mn-lt"/>
                <a:ea typeface="+mn-ea"/>
                <a:cs typeface="+mn-cs"/>
              </a:rPr>
              <a:t>自主研发了一系列创新技术。其中最有影响力的是 </a:t>
            </a:r>
            <a:r>
              <a:rPr lang="en-US" sz="1200" kern="1200" dirty="0">
                <a:solidFill>
                  <a:schemeClr val="tx1"/>
                </a:solidFill>
                <a:effectLst/>
                <a:latin typeface="+mn-lt"/>
                <a:ea typeface="+mn-ea"/>
                <a:cs typeface="+mn-cs"/>
              </a:rPr>
              <a:t>Google </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三驾马车</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包括：为</a:t>
            </a:r>
            <a:r>
              <a:rPr lang="zh-CN" altLang="en-US" sz="1200" kern="1200" dirty="0">
                <a:solidFill>
                  <a:schemeClr val="tx1"/>
                </a:solidFill>
                <a:effectLst/>
                <a:latin typeface="+mn-lt"/>
                <a:ea typeface="+mn-ea"/>
                <a:cs typeface="+mn-cs"/>
              </a:rPr>
              <a:t>大规模数据处理优化的 </a:t>
            </a:r>
            <a:r>
              <a:rPr lang="en-US" sz="1200" kern="1200" dirty="0">
                <a:solidFill>
                  <a:schemeClr val="tx1"/>
                </a:solidFill>
                <a:effectLst/>
                <a:latin typeface="+mn-lt"/>
                <a:ea typeface="+mn-ea"/>
                <a:cs typeface="+mn-cs"/>
              </a:rPr>
              <a:t>GFS </a:t>
            </a:r>
            <a:r>
              <a:rPr lang="zh-CN" altLang="en-US" sz="1200" kern="1200" dirty="0">
                <a:solidFill>
                  <a:schemeClr val="tx1"/>
                </a:solidFill>
                <a:effectLst/>
                <a:latin typeface="+mn-lt"/>
                <a:ea typeface="+mn-ea"/>
                <a:cs typeface="+mn-cs"/>
              </a:rPr>
              <a:t>文件系统、高容错的</a:t>
            </a:r>
            <a:r>
              <a:rPr lang="en-US" sz="1200" kern="1200" dirty="0" err="1">
                <a:solidFill>
                  <a:schemeClr val="tx1"/>
                </a:solidFill>
                <a:effectLst/>
                <a:latin typeface="+mn-lt"/>
                <a:ea typeface="+mn-ea"/>
                <a:cs typeface="+mn-cs"/>
              </a:rPr>
              <a:t>并行计算引擎</a:t>
            </a:r>
            <a:r>
              <a:rPr lang="en-US" sz="1200" kern="1200" dirty="0">
                <a:solidFill>
                  <a:schemeClr val="tx1"/>
                </a:solidFill>
                <a:effectLst/>
                <a:latin typeface="+mn-lt"/>
                <a:ea typeface="+mn-ea"/>
                <a:cs typeface="+mn-cs"/>
              </a:rPr>
              <a:t>  MapReduce [2] </a:t>
            </a:r>
            <a:r>
              <a:rPr lang="zh-CN" altLang="en-US" sz="1200" kern="1200" dirty="0">
                <a:solidFill>
                  <a:schemeClr val="tx1"/>
                </a:solidFill>
                <a:effectLst/>
                <a:latin typeface="+mn-lt"/>
                <a:ea typeface="+mn-ea"/>
                <a:cs typeface="+mn-cs"/>
              </a:rPr>
              <a:t>和 </a:t>
            </a:r>
            <a:r>
              <a:rPr lang="en-US" sz="1200" kern="1200" dirty="0">
                <a:solidFill>
                  <a:schemeClr val="tx1"/>
                </a:solidFill>
                <a:effectLst/>
                <a:latin typeface="+mn-lt"/>
                <a:ea typeface="+mn-ea"/>
                <a:cs typeface="+mn-cs"/>
              </a:rPr>
              <a:t>NoSQL </a:t>
            </a:r>
            <a:r>
              <a:rPr lang="zh-CN" altLang="en-US" sz="1200" kern="1200" dirty="0">
                <a:solidFill>
                  <a:schemeClr val="tx1"/>
                </a:solidFill>
                <a:effectLst/>
                <a:latin typeface="+mn-lt"/>
                <a:ea typeface="+mn-ea"/>
                <a:cs typeface="+mn-cs"/>
              </a:rPr>
              <a:t>数据库鼻祖</a:t>
            </a:r>
            <a:r>
              <a:rPr lang="en-US" sz="1200" kern="1200" dirty="0">
                <a:solidFill>
                  <a:schemeClr val="tx1"/>
                </a:solidFill>
                <a:effectLst/>
                <a:latin typeface="+mn-lt"/>
                <a:ea typeface="+mn-ea"/>
                <a:cs typeface="+mn-cs"/>
              </a:rPr>
              <a:t> BigTable。2003 </a:t>
            </a:r>
            <a:r>
              <a:rPr lang="zh-CN" altLang="en-US" sz="1200" kern="1200" dirty="0">
                <a:solidFill>
                  <a:schemeClr val="tx1"/>
                </a:solidFill>
                <a:effectLst/>
                <a:latin typeface="+mn-lt"/>
                <a:ea typeface="+mn-ea"/>
                <a:cs typeface="+mn-cs"/>
              </a:rPr>
              <a:t>年公之于众的 </a:t>
            </a:r>
            <a:r>
              <a:rPr lang="en-US" sz="1200" kern="1200" dirty="0">
                <a:solidFill>
                  <a:schemeClr val="tx1"/>
                </a:solidFill>
                <a:effectLst/>
                <a:latin typeface="+mn-lt"/>
                <a:ea typeface="+mn-ea"/>
                <a:cs typeface="+mn-cs"/>
              </a:rPr>
              <a:t>GFS</a:t>
            </a:r>
            <a:r>
              <a:rPr lang="zh-CN" altLang="en-US" sz="1200" kern="1200" dirty="0">
                <a:solidFill>
                  <a:schemeClr val="tx1"/>
                </a:solidFill>
                <a:effectLst/>
                <a:latin typeface="+mn-lt"/>
                <a:ea typeface="+mn-ea"/>
                <a:cs typeface="+mn-cs"/>
              </a:rPr>
              <a:t>采用冗余副本策略，</a:t>
            </a:r>
            <a:r>
              <a:rPr lang="en-US" sz="1200" kern="1200" dirty="0" err="1">
                <a:solidFill>
                  <a:schemeClr val="tx1"/>
                </a:solidFill>
                <a:effectLst/>
                <a:latin typeface="+mn-lt"/>
                <a:ea typeface="+mn-ea"/>
                <a:cs typeface="+mn-cs"/>
              </a:rPr>
              <a:t>为数据创建多个副本并分散在不同机器上，简单</a:t>
            </a:r>
            <a:r>
              <a:rPr lang="zh-CN" altLang="en-US" sz="1200" kern="1200" dirty="0">
                <a:solidFill>
                  <a:schemeClr val="tx1"/>
                </a:solidFill>
                <a:effectLst/>
                <a:latin typeface="+mn-lt"/>
                <a:ea typeface="+mn-ea"/>
                <a:cs typeface="+mn-cs"/>
              </a:rPr>
              <a:t>而</a:t>
            </a:r>
            <a:r>
              <a:rPr lang="en-US" sz="1200" kern="1200" dirty="0">
                <a:solidFill>
                  <a:schemeClr val="tx1"/>
                </a:solidFill>
                <a:effectLst/>
                <a:latin typeface="+mn-lt"/>
                <a:ea typeface="+mn-ea"/>
                <a:cs typeface="+mn-cs"/>
              </a:rPr>
              <a:t>有效地解决了容错问题。2006 </a:t>
            </a:r>
            <a:r>
              <a:rPr lang="zh-CN" altLang="en-US" sz="1200" kern="1200" dirty="0">
                <a:solidFill>
                  <a:schemeClr val="tx1"/>
                </a:solidFill>
                <a:effectLst/>
                <a:latin typeface="+mn-lt"/>
                <a:ea typeface="+mn-ea"/>
                <a:cs typeface="+mn-cs"/>
              </a:rPr>
              <a:t>年，</a:t>
            </a:r>
            <a:r>
              <a:rPr lang="en-US" sz="1200" kern="1200" dirty="0">
                <a:solidFill>
                  <a:schemeClr val="tx1"/>
                </a:solidFill>
                <a:effectLst/>
                <a:latin typeface="+mn-lt"/>
                <a:ea typeface="+mn-ea"/>
                <a:cs typeface="+mn-cs"/>
              </a:rPr>
              <a:t>Google </a:t>
            </a:r>
            <a:r>
              <a:rPr lang="zh-CN" altLang="en-US" sz="1200" kern="1200" dirty="0">
                <a:solidFill>
                  <a:schemeClr val="tx1"/>
                </a:solidFill>
                <a:effectLst/>
                <a:latin typeface="+mn-lt"/>
                <a:ea typeface="+mn-ea"/>
                <a:cs typeface="+mn-cs"/>
              </a:rPr>
              <a:t>已开始用 </a:t>
            </a:r>
            <a:r>
              <a:rPr lang="en-US" sz="1200" kern="1200" dirty="0" err="1">
                <a:solidFill>
                  <a:schemeClr val="tx1"/>
                </a:solidFill>
                <a:effectLst/>
                <a:latin typeface="+mn-lt"/>
                <a:ea typeface="+mn-ea"/>
                <a:cs typeface="+mn-cs"/>
              </a:rPr>
              <a:t>BigTable</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管理 </a:t>
            </a:r>
            <a:r>
              <a:rPr lang="en-US" sz="1200" kern="1200" dirty="0">
                <a:solidFill>
                  <a:schemeClr val="tx1"/>
                </a:solidFill>
                <a:effectLst/>
                <a:latin typeface="+mn-lt"/>
                <a:ea typeface="+mn-ea"/>
                <a:cs typeface="+mn-cs"/>
              </a:rPr>
              <a:t>PB </a:t>
            </a:r>
            <a:r>
              <a:rPr lang="zh-CN" altLang="en-US" sz="1200" kern="1200" dirty="0">
                <a:solidFill>
                  <a:schemeClr val="tx1"/>
                </a:solidFill>
                <a:effectLst/>
                <a:latin typeface="+mn-lt"/>
                <a:ea typeface="+mn-ea"/>
                <a:cs typeface="+mn-cs"/>
              </a:rPr>
              <a:t>级的数据。</a:t>
            </a:r>
            <a:r>
              <a:rPr lang="en-US" sz="1200" kern="1200" dirty="0">
                <a:solidFill>
                  <a:schemeClr val="tx1"/>
                </a:solidFill>
                <a:effectLst/>
                <a:latin typeface="+mn-lt"/>
                <a:ea typeface="+mn-ea"/>
                <a:cs typeface="+mn-cs"/>
              </a:rPr>
              <a:t>2008 </a:t>
            </a:r>
            <a:r>
              <a:rPr lang="zh-CN" altLang="en-US" sz="1200" kern="1200" dirty="0">
                <a:solidFill>
                  <a:schemeClr val="tx1"/>
                </a:solidFill>
                <a:effectLst/>
                <a:latin typeface="+mn-lt"/>
                <a:ea typeface="+mn-ea"/>
                <a:cs typeface="+mn-cs"/>
              </a:rPr>
              <a:t>年，采用 </a:t>
            </a:r>
            <a:r>
              <a:rPr lang="en-US" sz="1200" kern="1200" dirty="0">
                <a:solidFill>
                  <a:schemeClr val="tx1"/>
                </a:solidFill>
                <a:effectLst/>
                <a:latin typeface="+mn-lt"/>
                <a:ea typeface="+mn-ea"/>
                <a:cs typeface="+mn-cs"/>
              </a:rPr>
              <a:t>MapReduce </a:t>
            </a:r>
            <a:r>
              <a:rPr lang="zh-CN" altLang="en-US" sz="1200" kern="1200" dirty="0">
                <a:solidFill>
                  <a:schemeClr val="tx1"/>
                </a:solidFill>
                <a:effectLst/>
                <a:latin typeface="+mn-lt"/>
                <a:ea typeface="+mn-ea"/>
                <a:cs typeface="+mn-cs"/>
              </a:rPr>
              <a:t>对</a:t>
            </a:r>
            <a:r>
              <a:rPr lang="en-US" sz="1200" kern="1200" dirty="0">
                <a:solidFill>
                  <a:schemeClr val="tx1"/>
                </a:solidFill>
                <a:effectLst/>
                <a:latin typeface="+mn-lt"/>
                <a:ea typeface="+mn-ea"/>
                <a:cs typeface="+mn-cs"/>
              </a:rPr>
              <a:t> 1TB </a:t>
            </a:r>
            <a:r>
              <a:rPr lang="zh-CN" altLang="en-US" sz="1200" kern="1200" dirty="0">
                <a:solidFill>
                  <a:schemeClr val="tx1"/>
                </a:solidFill>
                <a:effectLst/>
                <a:latin typeface="+mn-lt"/>
                <a:ea typeface="+mn-ea"/>
                <a:cs typeface="+mn-cs"/>
              </a:rPr>
              <a:t>数据排序的世界纪录是</a:t>
            </a:r>
            <a:r>
              <a:rPr lang="en-US" sz="1200" kern="1200" dirty="0">
                <a:solidFill>
                  <a:schemeClr val="tx1"/>
                </a:solidFill>
                <a:effectLst/>
                <a:latin typeface="+mn-lt"/>
                <a:ea typeface="+mn-ea"/>
                <a:cs typeface="+mn-cs"/>
              </a:rPr>
              <a:t> 68 </a:t>
            </a:r>
            <a:r>
              <a:rPr lang="zh-CN" altLang="en-US" sz="1200" kern="1200" dirty="0">
                <a:solidFill>
                  <a:schemeClr val="tx1"/>
                </a:solidFill>
                <a:effectLst/>
                <a:latin typeface="+mn-lt"/>
                <a:ea typeface="+mn-ea"/>
                <a:cs typeface="+mn-cs"/>
              </a:rPr>
              <a:t>秒， 远胜当时的关系数据库系统。同年年，</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自然</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出版专刊为海量数据正式命名为</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大数据</a:t>
            </a:r>
            <a:r>
              <a:rPr lang="en-US" sz="1200" kern="1200" dirty="0">
                <a:solidFill>
                  <a:schemeClr val="tx1"/>
                </a:solidFill>
                <a:effectLst/>
                <a:latin typeface="+mn-lt"/>
                <a:ea typeface="+mn-ea"/>
                <a:cs typeface="+mn-cs"/>
              </a:rPr>
              <a:t>” (Big Data)</a:t>
            </a:r>
            <a:r>
              <a:rPr lang="zh-CN" altLang="en-US" sz="1200" kern="1200" dirty="0">
                <a:solidFill>
                  <a:schemeClr val="tx1"/>
                </a:solidFill>
                <a:effectLst/>
                <a:latin typeface="+mn-lt"/>
                <a:ea typeface="+mn-ea"/>
                <a:cs typeface="+mn-cs"/>
              </a:rPr>
              <a:t>，正式拉开了大数据时代的帷幕。以 </a:t>
            </a:r>
            <a:r>
              <a:rPr lang="en-US" sz="1200" kern="1200" dirty="0">
                <a:solidFill>
                  <a:schemeClr val="tx1"/>
                </a:solidFill>
                <a:effectLst/>
                <a:latin typeface="+mn-lt"/>
                <a:ea typeface="+mn-ea"/>
                <a:cs typeface="+mn-cs"/>
              </a:rPr>
              <a:t>MapReduce </a:t>
            </a:r>
            <a:r>
              <a:rPr lang="zh-CN" altLang="en-US" sz="1200" kern="1200" dirty="0">
                <a:solidFill>
                  <a:schemeClr val="tx1"/>
                </a:solidFill>
                <a:effectLst/>
                <a:latin typeface="+mn-lt"/>
                <a:ea typeface="+mn-ea"/>
                <a:cs typeface="+mn-cs"/>
              </a:rPr>
              <a:t>和 </a:t>
            </a:r>
            <a:r>
              <a:rPr lang="en-US" sz="1200" kern="1200" dirty="0">
                <a:solidFill>
                  <a:schemeClr val="tx1"/>
                </a:solidFill>
                <a:effectLst/>
                <a:latin typeface="+mn-lt"/>
                <a:ea typeface="+mn-ea"/>
                <a:cs typeface="+mn-cs"/>
              </a:rPr>
              <a:t>NoSQL </a:t>
            </a:r>
            <a:r>
              <a:rPr lang="zh-CN" altLang="en-US" sz="1200" kern="1200" dirty="0">
                <a:solidFill>
                  <a:schemeClr val="tx1"/>
                </a:solidFill>
                <a:effectLst/>
                <a:latin typeface="+mn-lt"/>
                <a:ea typeface="+mn-ea"/>
                <a:cs typeface="+mn-cs"/>
              </a:rPr>
              <a:t>为代表的新技术，开始与传统关系数据库技术二分天下。新技术的支持者们认为关系数据库已经过时，而关系数据库的拥护者们则坚信关系数据库无法被取代，并仍将在大数据时代处于主导地位，类似的讨论曾经如火如荼 </a:t>
            </a:r>
            <a:r>
              <a:rPr lang="en-US"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BE97C7D9-7EAC-4471-A1ED-7CF362EBEC1E}" type="slidenum">
              <a:rPr lang="zh-CN" altLang="en-US" smtClean="0"/>
              <a:t>43</a:t>
            </a:fld>
            <a:endParaRPr lang="zh-CN" altLang="en-US"/>
          </a:p>
        </p:txBody>
      </p:sp>
    </p:spTree>
    <p:extLst>
      <p:ext uri="{BB962C8B-B14F-4D97-AF65-F5344CB8AC3E}">
        <p14:creationId xmlns:p14="http://schemas.microsoft.com/office/powerpoint/2010/main" val="1904262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B46BCFDC-D3E2-1B40-BBF5-B175DAC3EF9D}"/>
              </a:ext>
            </a:extLst>
          </p:cNvPr>
          <p:cNvSpPr>
            <a:spLocks noGrp="1" noRot="1" noChangeAspect="1" noChangeArrowheads="1" noTextEdit="1"/>
          </p:cNvSpPr>
          <p:nvPr>
            <p:ph type="sldImg" idx="4294967295"/>
          </p:nvPr>
        </p:nvSpPr>
        <p:spPr>
          <a:ln/>
        </p:spPr>
      </p:sp>
      <p:sp>
        <p:nvSpPr>
          <p:cNvPr id="66562" name="Text Placeholder 2">
            <a:extLst>
              <a:ext uri="{FF2B5EF4-FFF2-40B4-BE49-F238E27FC236}">
                <a16:creationId xmlns:a16="http://schemas.microsoft.com/office/drawing/2014/main" id="{A7E68706-B36B-B54F-BDD1-17AAF82B0A3D}"/>
              </a:ext>
            </a:extLst>
          </p:cNvPr>
          <p:cNvSpPr>
            <a:spLocks noGrp="1" noChangeArrowheads="1"/>
          </p:cNvSpPr>
          <p:nvPr>
            <p:ph type="body" idx="4294967295"/>
          </p:nvPr>
        </p:nvSpPr>
        <p:spPr>
          <a:noFill/>
        </p:spPr>
        <p:txBody>
          <a:bodyPr/>
          <a:lstStyle/>
          <a:p>
            <a:pPr eaLnBrk="1" hangingPunct="1"/>
            <a:endParaRPr lang="en-US" altLang="zh-CN">
              <a:latin typeface="Times New Roman" panose="02020603050405020304" pitchFamily="18" charset="0"/>
            </a:endParaRPr>
          </a:p>
        </p:txBody>
      </p:sp>
    </p:spTree>
    <p:extLst>
      <p:ext uri="{BB962C8B-B14F-4D97-AF65-F5344CB8AC3E}">
        <p14:creationId xmlns:p14="http://schemas.microsoft.com/office/powerpoint/2010/main" val="76434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a:extLst>
              <a:ext uri="{FF2B5EF4-FFF2-40B4-BE49-F238E27FC236}">
                <a16:creationId xmlns:a16="http://schemas.microsoft.com/office/drawing/2014/main" id="{18F6B215-47AB-0946-8341-E6CCE26457F0}"/>
              </a:ext>
            </a:extLst>
          </p:cNvPr>
          <p:cNvSpPr>
            <a:spLocks noGrp="1" noRot="1" noChangeAspect="1" noChangeArrowheads="1" noTextEdit="1"/>
          </p:cNvSpPr>
          <p:nvPr>
            <p:ph type="sldImg"/>
          </p:nvPr>
        </p:nvSpPr>
        <p:spPr>
          <a:ln/>
        </p:spPr>
      </p:sp>
      <p:sp>
        <p:nvSpPr>
          <p:cNvPr id="64514" name="备注占位符 2">
            <a:extLst>
              <a:ext uri="{FF2B5EF4-FFF2-40B4-BE49-F238E27FC236}">
                <a16:creationId xmlns:a16="http://schemas.microsoft.com/office/drawing/2014/main" id="{F144AF1F-78F7-464F-A117-258903A218E4}"/>
              </a:ext>
            </a:extLst>
          </p:cNvPr>
          <p:cNvSpPr>
            <a:spLocks noGrp="1" noChangeArrowheads="1"/>
          </p:cNvSpPr>
          <p:nvPr>
            <p:ph type="body" idx="1"/>
          </p:nvPr>
        </p:nvSpPr>
        <p:spPr>
          <a:noFill/>
        </p:spPr>
        <p:txBody>
          <a:bodyPr/>
          <a:lstStyle/>
          <a:p>
            <a:pPr eaLnBrk="1" hangingPunct="1"/>
            <a:endParaRPr kumimoji="1" lang="zh-CN" altLang="en-US">
              <a:latin typeface="Times New Roman" panose="02020603050405020304" pitchFamily="18" charset="0"/>
            </a:endParaRPr>
          </a:p>
        </p:txBody>
      </p:sp>
      <p:sp>
        <p:nvSpPr>
          <p:cNvPr id="64515" name="灯片编号占位符 3">
            <a:extLst>
              <a:ext uri="{FF2B5EF4-FFF2-40B4-BE49-F238E27FC236}">
                <a16:creationId xmlns:a16="http://schemas.microsoft.com/office/drawing/2014/main" id="{CB2FCB4F-9736-F749-8FE1-B6866F1F3D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等线" panose="02010600030101010101" pitchFamily="2" charset="-122"/>
                <a:ea typeface="等线" panose="02010600030101010101" pitchFamily="2" charset="-122"/>
              </a:defRPr>
            </a:lvl1pPr>
            <a:lvl2pPr marL="742950" indent="-285750" defTabSz="928688">
              <a:defRPr>
                <a:solidFill>
                  <a:schemeClr val="tx1"/>
                </a:solidFill>
                <a:latin typeface="等线" panose="02010600030101010101" pitchFamily="2" charset="-122"/>
                <a:ea typeface="等线" panose="02010600030101010101" pitchFamily="2" charset="-122"/>
              </a:defRPr>
            </a:lvl2pPr>
            <a:lvl3pPr marL="1143000" indent="-228600" defTabSz="928688">
              <a:defRPr>
                <a:solidFill>
                  <a:schemeClr val="tx1"/>
                </a:solidFill>
                <a:latin typeface="等线" panose="02010600030101010101" pitchFamily="2" charset="-122"/>
                <a:ea typeface="等线" panose="02010600030101010101" pitchFamily="2" charset="-122"/>
              </a:defRPr>
            </a:lvl3pPr>
            <a:lvl4pPr marL="1600200" indent="-228600" defTabSz="928688">
              <a:defRPr>
                <a:solidFill>
                  <a:schemeClr val="tx1"/>
                </a:solidFill>
                <a:latin typeface="等线" panose="02010600030101010101" pitchFamily="2" charset="-122"/>
                <a:ea typeface="等线" panose="02010600030101010101" pitchFamily="2" charset="-122"/>
              </a:defRPr>
            </a:lvl4pPr>
            <a:lvl5pPr marL="2057400" indent="-228600" defTabSz="928688">
              <a:defRPr>
                <a:solidFill>
                  <a:schemeClr val="tx1"/>
                </a:solidFill>
                <a:latin typeface="等线" panose="02010600030101010101" pitchFamily="2" charset="-122"/>
                <a:ea typeface="等线" panose="02010600030101010101" pitchFamily="2" charset="-122"/>
              </a:defRPr>
            </a:lvl5pPr>
            <a:lvl6pPr marL="2514600" indent="-228600" defTabSz="928688"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28688"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28688"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28688"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148AA324-3E5D-4548-A3CE-08BBE640DEDC}" type="slidenum">
              <a:rPr lang="zh-CN" altLang="en-US" smtClean="0">
                <a:latin typeface="Tahoma" panose="020B0604030504040204" pitchFamily="34" charset="0"/>
                <a:ea typeface="宋体" panose="02010600030101010101" pitchFamily="2" charset="-122"/>
              </a:rPr>
              <a:pPr fontAlgn="base">
                <a:spcBef>
                  <a:spcPct val="0"/>
                </a:spcBef>
                <a:spcAft>
                  <a:spcPct val="0"/>
                </a:spcAft>
              </a:pPr>
              <a:t>6</a:t>
            </a:fld>
            <a:endParaRPr lang="zh-CN" altLang="en-US">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82278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563FB7-9B6D-47AD-9DD3-41835313C394}" type="slidenum">
              <a:rPr lang="zh-CN" altLang="en-US" smtClean="0"/>
              <a:t>11</a:t>
            </a:fld>
            <a:endParaRPr lang="zh-CN" altLang="en-US"/>
          </a:p>
        </p:txBody>
      </p:sp>
    </p:spTree>
    <p:extLst>
      <p:ext uri="{BB962C8B-B14F-4D97-AF65-F5344CB8AC3E}">
        <p14:creationId xmlns:p14="http://schemas.microsoft.com/office/powerpoint/2010/main" val="2623358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563FB7-9B6D-47AD-9DD3-41835313C394}" type="slidenum">
              <a:rPr lang="zh-CN" altLang="en-US" smtClean="0"/>
              <a:t>12</a:t>
            </a:fld>
            <a:endParaRPr lang="zh-CN" altLang="en-US"/>
          </a:p>
        </p:txBody>
      </p:sp>
    </p:spTree>
    <p:extLst>
      <p:ext uri="{BB962C8B-B14F-4D97-AF65-F5344CB8AC3E}">
        <p14:creationId xmlns:p14="http://schemas.microsoft.com/office/powerpoint/2010/main" val="599070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kumimoji="1" lang="en-US" altLang="zh-CN" dirty="0"/>
              <a:t>http://</a:t>
            </a:r>
            <a:r>
              <a:rPr kumimoji="1" lang="en-US" altLang="zh-CN" dirty="0" err="1"/>
              <a:t>hejianmingwshjmcj.iteye.com</a:t>
            </a:r>
            <a:r>
              <a:rPr kumimoji="1" lang="en-US" altLang="zh-CN" dirty="0"/>
              <a:t>/blog/1521234</a:t>
            </a:r>
            <a:endParaRPr kumimoji="1" lang="zh-CN" altLang="en-US" dirty="0"/>
          </a:p>
        </p:txBody>
      </p:sp>
      <p:sp>
        <p:nvSpPr>
          <p:cNvPr id="4" name="日期占位符 3"/>
          <p:cNvSpPr>
            <a:spLocks noGrp="1"/>
          </p:cNvSpPr>
          <p:nvPr>
            <p:ph type="dt" idx="10"/>
          </p:nvPr>
        </p:nvSpPr>
        <p:spPr/>
        <p:txBody>
          <a:bodyPr/>
          <a:lstStyle/>
          <a:p>
            <a:fld id="{DBFC9228-92D8-7546-8D17-61EEB4AB8FEB}" type="datetime1">
              <a:rPr lang="en-US" smtClean="0"/>
              <a:pPr/>
              <a:t>12/15/19</a:t>
            </a:fld>
            <a:endParaRPr lang="en-US" sz="1200"/>
          </a:p>
        </p:txBody>
      </p:sp>
      <p:sp>
        <p:nvSpPr>
          <p:cNvPr id="5" name="幻灯片编号占位符 4"/>
          <p:cNvSpPr>
            <a:spLocks noGrp="1"/>
          </p:cNvSpPr>
          <p:nvPr>
            <p:ph type="sldNum" sz="quarter" idx="11"/>
          </p:nvPr>
        </p:nvSpPr>
        <p:spPr/>
        <p:txBody>
          <a:bodyPr/>
          <a:lstStyle/>
          <a:p>
            <a:fld id="{229C2956-7695-C94E-8783-92603E2623C1}" type="slidenum">
              <a:rPr lang="en-US" altLang="zh-CN" smtClean="0"/>
              <a:pPr/>
              <a:t>14</a:t>
            </a:fld>
            <a:endParaRPr lang="en-US" altLang="zh-CN" sz="1200"/>
          </a:p>
        </p:txBody>
      </p:sp>
    </p:spTree>
    <p:extLst>
      <p:ext uri="{BB962C8B-B14F-4D97-AF65-F5344CB8AC3E}">
        <p14:creationId xmlns:p14="http://schemas.microsoft.com/office/powerpoint/2010/main" val="159863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B46BCFDC-D3E2-1B40-BBF5-B175DAC3EF9D}"/>
              </a:ext>
            </a:extLst>
          </p:cNvPr>
          <p:cNvSpPr>
            <a:spLocks noGrp="1" noRot="1" noChangeAspect="1" noChangeArrowheads="1" noTextEdit="1"/>
          </p:cNvSpPr>
          <p:nvPr>
            <p:ph type="sldImg" idx="4294967295"/>
          </p:nvPr>
        </p:nvSpPr>
        <p:spPr>
          <a:ln/>
        </p:spPr>
      </p:sp>
      <p:sp>
        <p:nvSpPr>
          <p:cNvPr id="66562" name="Text Placeholder 2">
            <a:extLst>
              <a:ext uri="{FF2B5EF4-FFF2-40B4-BE49-F238E27FC236}">
                <a16:creationId xmlns:a16="http://schemas.microsoft.com/office/drawing/2014/main" id="{A7E68706-B36B-B54F-BDD1-17AAF82B0A3D}"/>
              </a:ext>
            </a:extLst>
          </p:cNvPr>
          <p:cNvSpPr>
            <a:spLocks noGrp="1" noChangeArrowheads="1"/>
          </p:cNvSpPr>
          <p:nvPr>
            <p:ph type="body" idx="4294967295"/>
          </p:nvPr>
        </p:nvSpPr>
        <p:spPr>
          <a:noFill/>
        </p:spPr>
        <p:txBody>
          <a:bodyPr/>
          <a:lstStyle/>
          <a:p>
            <a:pPr eaLnBrk="1" hangingPunct="1"/>
            <a:endParaRPr lang="en-US" altLang="zh-CN">
              <a:latin typeface="Times New Roman" panose="02020603050405020304" pitchFamily="18" charset="0"/>
            </a:endParaRPr>
          </a:p>
        </p:txBody>
      </p:sp>
    </p:spTree>
    <p:extLst>
      <p:ext uri="{BB962C8B-B14F-4D97-AF65-F5344CB8AC3E}">
        <p14:creationId xmlns:p14="http://schemas.microsoft.com/office/powerpoint/2010/main" val="1946938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B46BCFDC-D3E2-1B40-BBF5-B175DAC3EF9D}"/>
              </a:ext>
            </a:extLst>
          </p:cNvPr>
          <p:cNvSpPr>
            <a:spLocks noGrp="1" noRot="1" noChangeAspect="1" noChangeArrowheads="1" noTextEdit="1"/>
          </p:cNvSpPr>
          <p:nvPr>
            <p:ph type="sldImg" idx="4294967295"/>
          </p:nvPr>
        </p:nvSpPr>
        <p:spPr>
          <a:ln/>
        </p:spPr>
      </p:sp>
      <p:sp>
        <p:nvSpPr>
          <p:cNvPr id="66562" name="Text Placeholder 2">
            <a:extLst>
              <a:ext uri="{FF2B5EF4-FFF2-40B4-BE49-F238E27FC236}">
                <a16:creationId xmlns:a16="http://schemas.microsoft.com/office/drawing/2014/main" id="{A7E68706-B36B-B54F-BDD1-17AAF82B0A3D}"/>
              </a:ext>
            </a:extLst>
          </p:cNvPr>
          <p:cNvSpPr>
            <a:spLocks noGrp="1" noChangeArrowheads="1"/>
          </p:cNvSpPr>
          <p:nvPr>
            <p:ph type="body" idx="4294967295"/>
          </p:nvPr>
        </p:nvSpPr>
        <p:spPr>
          <a:noFill/>
        </p:spPr>
        <p:txBody>
          <a:bodyPr/>
          <a:lstStyle/>
          <a:p>
            <a:pPr eaLnBrk="1" hangingPunct="1">
              <a:buFont typeface="Arial" panose="020B0604020202020204" pitchFamily="34" charset="0"/>
              <a:buChar char="•"/>
            </a:pPr>
            <a:r>
              <a:rPr lang="ja-JP" altLang="en-US" kern="0">
                <a:latin typeface="SimHei" panose="02010609060101010101" pitchFamily="49" charset="-122"/>
                <a:ea typeface="SimHei" panose="02010609060101010101" pitchFamily="49" charset="-122"/>
                <a:cs typeface="宋体" panose="02010600030101010101" pitchFamily="2" charset="-122"/>
              </a:rPr>
              <a:t>典型使用场景</a:t>
            </a:r>
            <a:r>
              <a:rPr lang="zh-CN" altLang="en-US" kern="0" dirty="0">
                <a:latin typeface="SimHei" panose="02010609060101010101" pitchFamily="49" charset="-122"/>
                <a:ea typeface="SimHei" panose="02010609060101010101" pitchFamily="49" charset="-122"/>
                <a:cs typeface="宋体" panose="02010600030101010101" pitchFamily="2" charset="-122"/>
              </a:rPr>
              <a:t>：</a:t>
            </a:r>
            <a:r>
              <a:rPr lang="en-US" altLang="zh-CN" kern="0" dirty="0">
                <a:latin typeface="SimHei" panose="02010609060101010101" pitchFamily="49" charset="-122"/>
                <a:ea typeface="SimHei" panose="02010609060101010101" pitchFamily="49" charset="-122"/>
                <a:cs typeface="宋体" panose="02010600030101010101" pitchFamily="2" charset="-122"/>
              </a:rPr>
              <a:t> </a:t>
            </a:r>
            <a:r>
              <a:rPr lang="en-US" altLang="zh-CN" kern="0" dirty="0" err="1">
                <a:latin typeface="SimHei" panose="02010609060101010101" pitchFamily="49" charset="-122"/>
                <a:ea typeface="SimHei" panose="02010609060101010101" pitchFamily="49" charset="-122"/>
                <a:cs typeface="宋体" panose="02010600030101010101" pitchFamily="2" charset="-122"/>
              </a:rPr>
              <a:t>WebTable</a:t>
            </a:r>
            <a:endParaRPr lang="en-HK" altLang="zh-CN" kern="0" dirty="0">
              <a:latin typeface="SimHei" panose="02010609060101010101" pitchFamily="49" charset="-122"/>
              <a:ea typeface="SimHei" panose="02010609060101010101" pitchFamily="49" charset="-122"/>
              <a:cs typeface="宋体" panose="02010600030101010101" pitchFamily="2" charset="-122"/>
            </a:endParaRPr>
          </a:p>
          <a:p>
            <a:pPr lvl="1" eaLnBrk="1" hangingPunct="1">
              <a:buFont typeface="Arial" panose="020B0604020202020204" pitchFamily="34" charset="0"/>
              <a:buChar char="•"/>
            </a:pPr>
            <a:r>
              <a:rPr lang="en-US" altLang="zh-CN" kern="0" dirty="0">
                <a:latin typeface="SimHei" panose="02010609060101010101" pitchFamily="49" charset="-122"/>
                <a:ea typeface="SimHei" panose="02010609060101010101" pitchFamily="49" charset="-122"/>
              </a:rPr>
              <a:t>HBase</a:t>
            </a:r>
            <a:r>
              <a:rPr lang="en-US" altLang="ja-JP" kern="0" dirty="0">
                <a:latin typeface="SimHei" panose="02010609060101010101" pitchFamily="49" charset="-122"/>
                <a:ea typeface="SimHei" panose="02010609060101010101" pitchFamily="49" charset="-122"/>
              </a:rPr>
              <a:t> </a:t>
            </a:r>
            <a:r>
              <a:rPr lang="ja-JP" altLang="en-US" kern="0">
                <a:latin typeface="SimHei" panose="02010609060101010101" pitchFamily="49" charset="-122"/>
                <a:ea typeface="SimHei" panose="02010609060101010101" pitchFamily="49" charset="-122"/>
              </a:rPr>
              <a:t>和</a:t>
            </a:r>
            <a:r>
              <a:rPr lang="en-US" altLang="zh-CN" kern="0" dirty="0" err="1">
                <a:latin typeface="SimHei" panose="02010609060101010101" pitchFamily="49" charset="-122"/>
                <a:ea typeface="SimHei" panose="02010609060101010101" pitchFamily="49" charset="-122"/>
              </a:rPr>
              <a:t>BigTable</a:t>
            </a:r>
            <a:r>
              <a:rPr lang="ja-JP" altLang="en-US" kern="0">
                <a:latin typeface="SimHei" panose="02010609060101010101" pitchFamily="49" charset="-122"/>
                <a:ea typeface="SimHei" panose="02010609060101010101" pitchFamily="49" charset="-122"/>
              </a:rPr>
              <a:t>常用于存储从互联网中抓取的网页</a:t>
            </a:r>
            <a:endParaRPr lang="en-US" dirty="0">
              <a:latin typeface="SimHei" panose="02010609060101010101" pitchFamily="49" charset="-122"/>
              <a:ea typeface="SimHei" panose="02010609060101010101" pitchFamily="49" charset="-122"/>
            </a:endParaRPr>
          </a:p>
          <a:p>
            <a:pPr eaLnBrk="1" hangingPunct="1"/>
            <a:endParaRPr lang="en-US" altLang="zh-CN" dirty="0">
              <a:latin typeface="Times New Roman" panose="02020603050405020304" pitchFamily="18" charset="0"/>
            </a:endParaRPr>
          </a:p>
        </p:txBody>
      </p:sp>
    </p:spTree>
    <p:extLst>
      <p:ext uri="{BB962C8B-B14F-4D97-AF65-F5344CB8AC3E}">
        <p14:creationId xmlns:p14="http://schemas.microsoft.com/office/powerpoint/2010/main" val="1278176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8368439-5AE4-634B-BB7F-92B557C90C8C}" type="datetimeFigureOut">
              <a:rPr lang="zh-CN" altLang="en-US"/>
              <a:pPr>
                <a:defRPr/>
              </a:pPr>
              <a:t>2019/12/15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56C596-976A-2F43-8B3A-E1D5BDFE46C1}" type="slidenum">
              <a:rPr lang="zh-CN" altLang="en-US"/>
              <a:pPr>
                <a:defRPr/>
              </a:pPr>
              <a:t>‹#›</a:t>
            </a:fld>
            <a:endParaRPr lang="zh-CN" altLang="en-US"/>
          </a:p>
        </p:txBody>
      </p:sp>
    </p:spTree>
    <p:extLst>
      <p:ext uri="{BB962C8B-B14F-4D97-AF65-F5344CB8AC3E}">
        <p14:creationId xmlns:p14="http://schemas.microsoft.com/office/powerpoint/2010/main" val="3797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46B9A8C-2BD8-2742-A7AC-DFFCB71244BD}" type="datetimeFigureOut">
              <a:rPr lang="zh-CN" altLang="en-US"/>
              <a:pPr>
                <a:defRPr/>
              </a:pPr>
              <a:t>2019/12/15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DBF4BA-686F-1E45-BA08-B349C8C248AB}" type="slidenum">
              <a:rPr lang="zh-CN" altLang="en-US"/>
              <a:pPr>
                <a:defRPr/>
              </a:pPr>
              <a:t>‹#›</a:t>
            </a:fld>
            <a:endParaRPr lang="zh-CN" altLang="en-US"/>
          </a:p>
        </p:txBody>
      </p:sp>
    </p:spTree>
    <p:extLst>
      <p:ext uri="{BB962C8B-B14F-4D97-AF65-F5344CB8AC3E}">
        <p14:creationId xmlns:p14="http://schemas.microsoft.com/office/powerpoint/2010/main" val="2012806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DADC182-7897-B24E-BA72-B48648E2BD8E}" type="datetimeFigureOut">
              <a:rPr lang="zh-CN" altLang="en-US"/>
              <a:pPr>
                <a:defRPr/>
              </a:pPr>
              <a:t>2019/12/15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AC3824-CFDE-B646-BD3C-7A64EA8625D2}" type="slidenum">
              <a:rPr lang="zh-CN" altLang="en-US"/>
              <a:pPr>
                <a:defRPr/>
              </a:pPr>
              <a:t>‹#›</a:t>
            </a:fld>
            <a:endParaRPr lang="zh-CN" altLang="en-US"/>
          </a:p>
        </p:txBody>
      </p:sp>
    </p:spTree>
    <p:extLst>
      <p:ext uri="{BB962C8B-B14F-4D97-AF65-F5344CB8AC3E}">
        <p14:creationId xmlns:p14="http://schemas.microsoft.com/office/powerpoint/2010/main" val="286663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B3CF22E3-4E61-894D-9635-909710F3D4C7}" type="datetimeFigureOut">
              <a:rPr lang="zh-CN" altLang="en-US"/>
              <a:pPr>
                <a:defRPr/>
              </a:pPr>
              <a:t>2019/12/15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913BB5-4351-CB4E-B841-1FCCE4AC873A}" type="slidenum">
              <a:rPr lang="zh-CN" altLang="en-US"/>
              <a:pPr>
                <a:defRPr/>
              </a:pPr>
              <a:t>‹#›</a:t>
            </a:fld>
            <a:endParaRPr lang="zh-CN" altLang="en-US"/>
          </a:p>
        </p:txBody>
      </p:sp>
    </p:spTree>
    <p:extLst>
      <p:ext uri="{BB962C8B-B14F-4D97-AF65-F5344CB8AC3E}">
        <p14:creationId xmlns:p14="http://schemas.microsoft.com/office/powerpoint/2010/main" val="3757432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027113"/>
          </a:xfrm>
        </p:spPr>
        <p:txBody>
          <a:bodyPr/>
          <a:lstStyle/>
          <a:p>
            <a:r>
              <a:rPr lang="zh-CN" altLang="en-US"/>
              <a:t>单击此处编辑母版标题样式</a:t>
            </a:r>
          </a:p>
        </p:txBody>
      </p:sp>
      <p:sp>
        <p:nvSpPr>
          <p:cNvPr id="3" name="表格占位符 2"/>
          <p:cNvSpPr>
            <a:spLocks noGrp="1"/>
          </p:cNvSpPr>
          <p:nvPr>
            <p:ph type="tbl" idx="1"/>
          </p:nvPr>
        </p:nvSpPr>
        <p:spPr>
          <a:xfrm>
            <a:off x="457200" y="1628775"/>
            <a:ext cx="8229600" cy="446405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C4654651-E19E-F84F-B4FF-4D7E5E3000FA}" type="slidenum">
              <a:rPr lang="zh-TW" altLang="en-US">
                <a:solidFill>
                  <a:srgbClr val="000000"/>
                </a:solidFill>
              </a:rPr>
              <a:pPr/>
              <a:t>‹#›</a:t>
            </a:fld>
            <a:endParaRPr lang="en-US"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1027867580"/>
      </p:ext>
    </p:extLst>
  </p:cSld>
  <p:clrMapOvr>
    <a:masterClrMapping/>
  </p:clrMapOvr>
  <p:transition advTm="3000"/>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635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fld id="{1433B822-54FC-9345-88C2-E983D2A85EEE}" type="slidenum">
              <a:rPr lang="zh-TW" altLang="en-US">
                <a:solidFill>
                  <a:srgbClr val="000000"/>
                </a:solidFill>
              </a:rPr>
              <a:pPr/>
              <a:t>‹#›</a:t>
            </a:fld>
            <a:endParaRPr lang="en-US"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428344739"/>
      </p:ext>
    </p:extLst>
  </p:cSld>
  <p:clrMapOvr>
    <a:masterClrMapping/>
  </p:clrMapOvr>
  <p:transition advTm="300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medel PG">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 y="620835"/>
            <a:ext cx="9144000" cy="979365"/>
          </a:xfrm>
          <a:prstGeom prst="rect">
            <a:avLst/>
          </a:prstGeom>
        </p:spPr>
        <p:txBody>
          <a:bodyPr wrap="none" lIns="0" tIns="0" rIns="0" bIns="0" anchor="ctr">
            <a:noAutofit/>
          </a:bodyPr>
          <a:lstStyle>
            <a:lvl1pPr algn="l">
              <a:defRPr sz="3600" b="1" i="0" baseline="0">
                <a:solidFill>
                  <a:schemeClr val="tx1"/>
                </a:solidFill>
                <a:latin typeface="Microsoft YaHei" panose="020B0503020204020204" pitchFamily="34" charset="-122"/>
                <a:ea typeface="Microsoft YaHei" panose="020B0503020204020204" pitchFamily="34" charset="-122"/>
              </a:defRPr>
            </a:lvl1pPr>
          </a:lstStyle>
          <a:p>
            <a:r>
              <a:rPr lang="zh-Hans" altLang="en-US" dirty="0"/>
              <a:t>   </a:t>
            </a:r>
            <a:r>
              <a:rPr lang="en-US" dirty="0"/>
              <a:t>Click To Edit Master Title Style</a:t>
            </a:r>
          </a:p>
        </p:txBody>
      </p:sp>
      <p:sp>
        <p:nvSpPr>
          <p:cNvPr id="10" name="Rectangle 6">
            <a:extLst>
              <a:ext uri="{FF2B5EF4-FFF2-40B4-BE49-F238E27FC236}">
                <a16:creationId xmlns:a16="http://schemas.microsoft.com/office/drawing/2014/main" id="{26EE06DF-5BA1-E944-B3C5-FA667B1CBF49}"/>
              </a:ext>
            </a:extLst>
          </p:cNvPr>
          <p:cNvSpPr>
            <a:spLocks noChangeArrowheads="1"/>
          </p:cNvSpPr>
          <p:nvPr userDrawn="1"/>
        </p:nvSpPr>
        <p:spPr bwMode="auto">
          <a:xfrm>
            <a:off x="2" y="-8542"/>
            <a:ext cx="4499991" cy="629377"/>
          </a:xfrm>
          <a:prstGeom prst="rect">
            <a:avLst/>
          </a:prstGeom>
          <a:solidFill>
            <a:schemeClr val="tx2"/>
          </a:solidFill>
          <a:ln w="9525">
            <a:noFill/>
            <a:miter lim="800000"/>
            <a:headEnd/>
            <a:tailEnd/>
          </a:ln>
        </p:spPr>
        <p:txBody>
          <a:bodyPr/>
          <a:lstStyle/>
          <a:p>
            <a:pPr eaLnBrk="1" hangingPunct="1"/>
            <a:r>
              <a:rPr lang="zh-Hans" altLang="en-US" sz="2400" dirty="0">
                <a:solidFill>
                  <a:schemeClr val="bg1"/>
                </a:solidFill>
                <a:latin typeface="Microsoft YaHei" panose="020B0503020204020204" pitchFamily="34" charset="-122"/>
                <a:ea typeface="Microsoft YaHei" panose="020B0503020204020204" pitchFamily="34" charset="-122"/>
              </a:rPr>
              <a:t>第</a:t>
            </a:r>
            <a:r>
              <a:rPr lang="ja-JP" altLang="en-US" sz="2400">
                <a:solidFill>
                  <a:schemeClr val="bg1"/>
                </a:solidFill>
                <a:latin typeface="Microsoft YaHei" panose="020B0503020204020204" pitchFamily="34" charset="-122"/>
                <a:ea typeface="Microsoft YaHei" panose="020B0503020204020204" pitchFamily="34" charset="-122"/>
              </a:rPr>
              <a:t>三</a:t>
            </a:r>
            <a:r>
              <a:rPr lang="zh-Hans" altLang="en-US" sz="2400" dirty="0">
                <a:solidFill>
                  <a:schemeClr val="bg1"/>
                </a:solidFill>
                <a:latin typeface="Microsoft YaHei" panose="020B0503020204020204" pitchFamily="34" charset="-122"/>
                <a:ea typeface="Microsoft YaHei" panose="020B0503020204020204" pitchFamily="34" charset="-122"/>
              </a:rPr>
              <a:t>章 </a:t>
            </a:r>
            <a:r>
              <a:rPr lang="ja-JP" altLang="en-US" sz="2400">
                <a:solidFill>
                  <a:schemeClr val="bg1"/>
                </a:solidFill>
                <a:latin typeface="Microsoft YaHei" panose="020B0503020204020204" pitchFamily="34" charset="-122"/>
                <a:ea typeface="Microsoft YaHei" panose="020B0503020204020204" pitchFamily="34" charset="-122"/>
              </a:rPr>
              <a:t>大</a:t>
            </a:r>
            <a:r>
              <a:rPr lang="ja-JP" altLang="en-HK" sz="2400">
                <a:solidFill>
                  <a:schemeClr val="bg1"/>
                </a:solidFill>
                <a:latin typeface="Microsoft YaHei" panose="020B0503020204020204" pitchFamily="34" charset="-122"/>
                <a:ea typeface="Microsoft YaHei" panose="020B0503020204020204" pitchFamily="34" charset="-122"/>
              </a:rPr>
              <a:t>数据</a:t>
            </a:r>
            <a:r>
              <a:rPr lang="ja-JP" altLang="en-US" sz="2400">
                <a:solidFill>
                  <a:schemeClr val="bg1"/>
                </a:solidFill>
                <a:latin typeface="Microsoft YaHei" panose="020B0503020204020204" pitchFamily="34" charset="-122"/>
                <a:ea typeface="Microsoft YaHei" panose="020B0503020204020204" pitchFamily="34" charset="-122"/>
              </a:rPr>
              <a:t>存储与管理</a:t>
            </a:r>
            <a:endParaRPr lang="en-HK" altLang="zh-Hans" sz="2400" dirty="0">
              <a:solidFill>
                <a:schemeClr val="bg1"/>
              </a:solidFill>
              <a:latin typeface="Microsoft YaHei" panose="020B0503020204020204" pitchFamily="34" charset="-122"/>
              <a:ea typeface="Microsoft YaHei" panose="020B0503020204020204" pitchFamily="34" charset="-122"/>
            </a:endParaRPr>
          </a:p>
        </p:txBody>
      </p:sp>
      <p:sp>
        <p:nvSpPr>
          <p:cNvPr id="9" name="内容占位符 2">
            <a:extLst>
              <a:ext uri="{FF2B5EF4-FFF2-40B4-BE49-F238E27FC236}">
                <a16:creationId xmlns:a16="http://schemas.microsoft.com/office/drawing/2014/main" id="{7C3A01FC-6EA2-F745-858E-E96E211B3B76}"/>
              </a:ext>
            </a:extLst>
          </p:cNvPr>
          <p:cNvSpPr>
            <a:spLocks noGrp="1"/>
          </p:cNvSpPr>
          <p:nvPr>
            <p:ph idx="1"/>
          </p:nvPr>
        </p:nvSpPr>
        <p:spPr>
          <a:xfrm>
            <a:off x="0" y="1600201"/>
            <a:ext cx="9143998" cy="5257800"/>
          </a:xfrm>
          <a:prstGeom prst="rect">
            <a:avLst/>
          </a:prstGeom>
          <a:noFill/>
        </p:spPr>
        <p:txBody>
          <a:bodyPr/>
          <a:lstStyle>
            <a:lvl1pPr>
              <a:defRPr b="0" i="0">
                <a:solidFill>
                  <a:schemeClr val="tx1"/>
                </a:solidFill>
                <a:latin typeface="Microsoft YaHei Light" panose="020B0502040204020203" pitchFamily="34" charset="-122"/>
                <a:ea typeface="Microsoft YaHei Light" panose="020B0502040204020203" pitchFamily="34" charset="-122"/>
              </a:defRPr>
            </a:lvl1pPr>
            <a:lvl2pPr>
              <a:defRPr b="0" i="0">
                <a:solidFill>
                  <a:schemeClr val="tx1"/>
                </a:solidFill>
                <a:latin typeface="Microsoft YaHei Light" panose="020B0502040204020203" pitchFamily="34" charset="-122"/>
                <a:ea typeface="Microsoft YaHei Light" panose="020B0502040204020203" pitchFamily="34" charset="-122"/>
              </a:defRPr>
            </a:lvl2pPr>
            <a:lvl3pPr>
              <a:defRPr b="0" i="0">
                <a:solidFill>
                  <a:schemeClr val="tx1"/>
                </a:solidFill>
                <a:latin typeface="Microsoft YaHei Light" panose="020B0502040204020203" pitchFamily="34" charset="-122"/>
                <a:ea typeface="Microsoft YaHei Light" panose="020B0502040204020203" pitchFamily="34" charset="-122"/>
              </a:defRPr>
            </a:lvl3pPr>
            <a:lvl4pPr>
              <a:defRPr b="0" i="0">
                <a:solidFill>
                  <a:schemeClr val="tx1"/>
                </a:solidFill>
                <a:latin typeface="Microsoft YaHei Light" panose="020B0502040204020203" pitchFamily="34" charset="-122"/>
                <a:ea typeface="Microsoft YaHei Light" panose="020B0502040204020203" pitchFamily="34" charset="-122"/>
              </a:defRPr>
            </a:lvl4pPr>
            <a:lvl5pPr>
              <a:defRPr b="0" i="0">
                <a:solidFill>
                  <a:schemeClr val="tx1"/>
                </a:solidFill>
                <a:latin typeface="Microsoft YaHei Light" panose="020B0502040204020203" pitchFamily="34" charset="-122"/>
                <a:ea typeface="Microsoft YaHei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Flowchart: Off-page Connector 6"/>
          <p:cNvSpPr/>
          <p:nvPr userDrawn="1"/>
        </p:nvSpPr>
        <p:spPr>
          <a:xfrm rot="5400000">
            <a:off x="8704005" y="6368657"/>
            <a:ext cx="455692" cy="42429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7" name="Slide Number Placeholder 4"/>
          <p:cNvSpPr>
            <a:spLocks noGrp="1"/>
          </p:cNvSpPr>
          <p:nvPr>
            <p:ph type="sldNum" sz="quarter" idx="12"/>
          </p:nvPr>
        </p:nvSpPr>
        <p:spPr>
          <a:xfrm>
            <a:off x="8725147" y="6397711"/>
            <a:ext cx="457681" cy="366183"/>
          </a:xfrm>
          <a:prstGeom prst="rect">
            <a:avLst/>
          </a:prstGeom>
        </p:spPr>
        <p:txBody>
          <a:bodyPr anchor="ctr"/>
          <a:lstStyle>
            <a:lvl1pPr algn="ctr">
              <a:defRPr sz="1200" b="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defRPr>
            </a:lvl1pPr>
          </a:lstStyle>
          <a:p>
            <a:fld id="{C136B7D2-B98C-44FD-8D04-7EC62A564975}" type="slidenum">
              <a:rPr lang="en-US" smtClean="0"/>
              <a:pPr/>
              <a:t>‹#›</a:t>
            </a:fld>
            <a:endParaRPr lang="en-US" dirty="0"/>
          </a:p>
        </p:txBody>
      </p:sp>
      <p:sp>
        <p:nvSpPr>
          <p:cNvPr id="11" name="Rectangle 6">
            <a:extLst>
              <a:ext uri="{FF2B5EF4-FFF2-40B4-BE49-F238E27FC236}">
                <a16:creationId xmlns:a16="http://schemas.microsoft.com/office/drawing/2014/main" id="{042768D9-F07B-7543-B08D-3BCEDCBAE84B}"/>
              </a:ext>
            </a:extLst>
          </p:cNvPr>
          <p:cNvSpPr>
            <a:spLocks noChangeArrowheads="1"/>
          </p:cNvSpPr>
          <p:nvPr userDrawn="1"/>
        </p:nvSpPr>
        <p:spPr bwMode="auto">
          <a:xfrm>
            <a:off x="4499993" y="-8543"/>
            <a:ext cx="4660777" cy="629377"/>
          </a:xfrm>
          <a:prstGeom prst="rect">
            <a:avLst/>
          </a:prstGeom>
          <a:solidFill>
            <a:schemeClr val="tx2"/>
          </a:solidFill>
          <a:ln w="9525">
            <a:noFill/>
            <a:miter lim="800000"/>
            <a:headEnd/>
            <a:tailEnd/>
          </a:ln>
        </p:spPr>
        <p:txBody>
          <a:bodyPr/>
          <a:lstStyle/>
          <a:p>
            <a:pPr algn="r" eaLnBrk="1" hangingPunct="1"/>
            <a:r>
              <a:rPr lang="en-US" altLang="zh-CN" sz="2400" dirty="0">
                <a:solidFill>
                  <a:schemeClr val="bg1"/>
                </a:solidFill>
                <a:latin typeface="Microsoft YaHei" panose="020B0503020204020204" pitchFamily="34" charset="-122"/>
                <a:ea typeface="Microsoft YaHei" panose="020B0503020204020204" pitchFamily="34" charset="-122"/>
              </a:rPr>
              <a:t>《</a:t>
            </a:r>
            <a:r>
              <a:rPr lang="ja-JP" altLang="en-US" sz="2400">
                <a:solidFill>
                  <a:schemeClr val="bg1"/>
                </a:solidFill>
                <a:latin typeface="Microsoft YaHei" panose="020B0503020204020204" pitchFamily="34" charset="-122"/>
                <a:ea typeface="Microsoft YaHei" panose="020B0503020204020204" pitchFamily="34" charset="-122"/>
              </a:rPr>
              <a:t>大数据导论</a:t>
            </a:r>
            <a:r>
              <a:rPr lang="en-US" altLang="zh-CN" sz="2400" dirty="0">
                <a:solidFill>
                  <a:schemeClr val="bg1"/>
                </a:solidFill>
                <a:latin typeface="Microsoft YaHei" panose="020B0503020204020204" pitchFamily="34" charset="-122"/>
                <a:ea typeface="Microsoft YaHei" panose="020B0503020204020204" pitchFamily="34" charset="-122"/>
              </a:rPr>
              <a:t>》</a:t>
            </a:r>
            <a:endParaRPr lang="en-HK" altLang="zh-Han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463447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a:t>单击此处编辑母版标题样式</a:t>
            </a:r>
          </a:p>
        </p:txBody>
      </p:sp>
      <p:sp>
        <p:nvSpPr>
          <p:cNvPr id="3" name="内容占位符 2"/>
          <p:cNvSpPr>
            <a:spLocks noGrp="1"/>
          </p:cNvSpPr>
          <p:nvPr>
            <p:ph idx="1"/>
          </p:nvPr>
        </p:nvSpPr>
        <p:spPr>
          <a:xfrm>
            <a:off x="19878" y="1086813"/>
            <a:ext cx="9124122" cy="452596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fld id="{3C9E2373-57E4-914B-82DE-280A1589258C}" type="datetimeFigureOut">
              <a:rPr lang="zh-CN" altLang="en-US"/>
              <a:pPr>
                <a:defRPr/>
              </a:pPr>
              <a:t>2019/12/15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5DB514-43EA-1946-BF6C-10C2CA375CD7}" type="slidenum">
              <a:rPr lang="zh-CN" altLang="en-US"/>
              <a:pPr>
                <a:defRPr/>
              </a:pPr>
              <a:t>‹#›</a:t>
            </a:fld>
            <a:endParaRPr lang="zh-CN" altLang="en-US"/>
          </a:p>
        </p:txBody>
      </p:sp>
    </p:spTree>
    <p:extLst>
      <p:ext uri="{BB962C8B-B14F-4D97-AF65-F5344CB8AC3E}">
        <p14:creationId xmlns:p14="http://schemas.microsoft.com/office/powerpoint/2010/main" val="87034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D1449C9-F92D-0D44-AFAB-7A0228448210}" type="datetimeFigureOut">
              <a:rPr lang="zh-CN" altLang="en-US"/>
              <a:pPr>
                <a:defRPr/>
              </a:pPr>
              <a:t>2019/12/15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89F5234-C84D-0E40-9C90-4DAB335EDE59}" type="slidenum">
              <a:rPr lang="zh-CN" altLang="en-US"/>
              <a:pPr>
                <a:defRPr/>
              </a:pPr>
              <a:t>‹#›</a:t>
            </a:fld>
            <a:endParaRPr lang="zh-CN" altLang="en-US"/>
          </a:p>
        </p:txBody>
      </p:sp>
    </p:spTree>
    <p:extLst>
      <p:ext uri="{BB962C8B-B14F-4D97-AF65-F5344CB8AC3E}">
        <p14:creationId xmlns:p14="http://schemas.microsoft.com/office/powerpoint/2010/main" val="410694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AFEA88C-26CF-5A47-9153-B64FC1E62DD4}" type="datetimeFigureOut">
              <a:rPr lang="zh-CN" altLang="en-US"/>
              <a:pPr>
                <a:defRPr/>
              </a:pPr>
              <a:t>2019/12/15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E0A28F-7974-5442-91A4-55E84C233FDD}" type="slidenum">
              <a:rPr lang="zh-CN" altLang="en-US"/>
              <a:pPr>
                <a:defRPr/>
              </a:pPr>
              <a:t>‹#›</a:t>
            </a:fld>
            <a:endParaRPr lang="zh-CN" altLang="en-US"/>
          </a:p>
        </p:txBody>
      </p:sp>
    </p:spTree>
    <p:extLst>
      <p:ext uri="{BB962C8B-B14F-4D97-AF65-F5344CB8AC3E}">
        <p14:creationId xmlns:p14="http://schemas.microsoft.com/office/powerpoint/2010/main" val="3725351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49604F2-F7CA-8041-91B1-7993EE96529D}" type="datetimeFigureOut">
              <a:rPr lang="zh-CN" altLang="en-US"/>
              <a:pPr>
                <a:defRPr/>
              </a:pPr>
              <a:t>2019/12/15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644A21A-93F3-D946-ADD4-0BF66E38B2A9}" type="slidenum">
              <a:rPr lang="zh-CN" altLang="en-US"/>
              <a:pPr>
                <a:defRPr/>
              </a:pPr>
              <a:t>‹#›</a:t>
            </a:fld>
            <a:endParaRPr lang="zh-CN" altLang="en-US"/>
          </a:p>
        </p:txBody>
      </p:sp>
    </p:spTree>
    <p:extLst>
      <p:ext uri="{BB962C8B-B14F-4D97-AF65-F5344CB8AC3E}">
        <p14:creationId xmlns:p14="http://schemas.microsoft.com/office/powerpoint/2010/main" val="380174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6C37610-74BC-EA42-B2F1-63FFE6E90767}" type="datetimeFigureOut">
              <a:rPr lang="zh-CN" altLang="en-US"/>
              <a:pPr>
                <a:defRPr/>
              </a:pPr>
              <a:t>2019/12/15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732EF7B-C85C-4E4D-9C1C-75DE9BC278CF}" type="slidenum">
              <a:rPr lang="zh-CN" altLang="en-US"/>
              <a:pPr>
                <a:defRPr/>
              </a:pPr>
              <a:t>‹#›</a:t>
            </a:fld>
            <a:endParaRPr lang="zh-CN" altLang="en-US"/>
          </a:p>
        </p:txBody>
      </p:sp>
    </p:spTree>
    <p:extLst>
      <p:ext uri="{BB962C8B-B14F-4D97-AF65-F5344CB8AC3E}">
        <p14:creationId xmlns:p14="http://schemas.microsoft.com/office/powerpoint/2010/main" val="128299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EFCE828-737F-4348-9649-90DEFC8B1D79}" type="datetimeFigureOut">
              <a:rPr lang="zh-CN" altLang="en-US"/>
              <a:pPr>
                <a:defRPr/>
              </a:pPr>
              <a:t>2019/12/15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C93F72E-C8A6-0A48-BAB9-68E6AC7E26DF}" type="slidenum">
              <a:rPr lang="zh-CN" altLang="en-US"/>
              <a:pPr>
                <a:defRPr/>
              </a:pPr>
              <a:t>‹#›</a:t>
            </a:fld>
            <a:endParaRPr lang="zh-CN" altLang="en-US"/>
          </a:p>
        </p:txBody>
      </p:sp>
    </p:spTree>
    <p:extLst>
      <p:ext uri="{BB962C8B-B14F-4D97-AF65-F5344CB8AC3E}">
        <p14:creationId xmlns:p14="http://schemas.microsoft.com/office/powerpoint/2010/main" val="1840572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0973FAE-F35F-2240-82D2-13FAF20B7A33}" type="datetimeFigureOut">
              <a:rPr lang="zh-CN" altLang="en-US"/>
              <a:pPr>
                <a:defRPr/>
              </a:pPr>
              <a:t>2019/12/15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A2CFFB-BD64-2E43-918C-3C6C7AEC61A4}" type="slidenum">
              <a:rPr lang="zh-CN" altLang="en-US"/>
              <a:pPr>
                <a:defRPr/>
              </a:pPr>
              <a:t>‹#›</a:t>
            </a:fld>
            <a:endParaRPr lang="zh-CN" altLang="en-US"/>
          </a:p>
        </p:txBody>
      </p:sp>
    </p:spTree>
    <p:extLst>
      <p:ext uri="{BB962C8B-B14F-4D97-AF65-F5344CB8AC3E}">
        <p14:creationId xmlns:p14="http://schemas.microsoft.com/office/powerpoint/2010/main" val="3661230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5C59D2-604A-DC44-BC9F-3B184110A220}" type="datetimeFigureOut">
              <a:rPr lang="zh-CN" altLang="en-US"/>
              <a:pPr>
                <a:defRPr/>
              </a:pPr>
              <a:t>2019/12/15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82E3864-2DC8-0543-9E2E-AA2388C7E2EC}" type="slidenum">
              <a:rPr lang="zh-CN" altLang="en-US"/>
              <a:pPr>
                <a:defRPr/>
              </a:pPr>
              <a:t>‹#›</a:t>
            </a:fld>
            <a:endParaRPr lang="zh-CN" altLang="en-US"/>
          </a:p>
        </p:txBody>
      </p:sp>
    </p:spTree>
    <p:extLst>
      <p:ext uri="{BB962C8B-B14F-4D97-AF65-F5344CB8AC3E}">
        <p14:creationId xmlns:p14="http://schemas.microsoft.com/office/powerpoint/2010/main" val="3885485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descr="hust.jpg"/>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7938" y="0"/>
            <a:ext cx="91281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ea typeface="宋体" charset="0"/>
                <a:cs typeface="宋体" charset="0"/>
              </a:defRPr>
            </a:lvl1pPr>
          </a:lstStyle>
          <a:p>
            <a:pPr>
              <a:defRPr/>
            </a:pPr>
            <a:fld id="{CFB16230-400B-A247-B897-24D9491FBBB8}" type="datetimeFigureOut">
              <a:rPr lang="zh-CN" altLang="en-US"/>
              <a:pPr>
                <a:defRPr/>
              </a:pPr>
              <a:t>2019/12/15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ea typeface="宋体" charset="0"/>
                <a:cs typeface="宋体" charset="0"/>
              </a:defRPr>
            </a:lvl1pPr>
          </a:lstStyle>
          <a:p>
            <a:pPr>
              <a:defRPr/>
            </a:pPr>
            <a:fld id="{3302A345-D6B2-3E48-8B73-C1133CD22D1F}" type="slidenum">
              <a:rPr lang="zh-CN" altLang="en-US"/>
              <a:pPr>
                <a:defRPr/>
              </a:pPr>
              <a:t>‹#›</a:t>
            </a:fld>
            <a:endParaRPr lang="zh-CN" altLang="en-US"/>
          </a:p>
        </p:txBody>
      </p:sp>
    </p:spTree>
    <p:extLst>
      <p:ext uri="{BB962C8B-B14F-4D97-AF65-F5344CB8AC3E}">
        <p14:creationId xmlns:p14="http://schemas.microsoft.com/office/powerpoint/2010/main" val="45322436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txStyles>
    <p:titleStyle>
      <a:lvl1pPr algn="ctr" rtl="0" eaLnBrk="0" fontAlgn="base" hangingPunct="0">
        <a:spcBef>
          <a:spcPct val="0"/>
        </a:spcBef>
        <a:spcAft>
          <a:spcPct val="0"/>
        </a:spcAft>
        <a:defRPr kumimoji="1" sz="44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5pPr>
      <a:lvl6pPr marL="457200" algn="ctr" rtl="0" fontAlgn="base">
        <a:spcBef>
          <a:spcPct val="0"/>
        </a:spcBef>
        <a:spcAft>
          <a:spcPct val="0"/>
        </a:spcAft>
        <a:defRPr kumimoji="1" sz="4400">
          <a:solidFill>
            <a:schemeClr val="tx1"/>
          </a:solidFill>
          <a:latin typeface="Calibri" pitchFamily="34" charset="0"/>
          <a:ea typeface="宋体" pitchFamily="2" charset="-122"/>
        </a:defRPr>
      </a:lvl6pPr>
      <a:lvl7pPr marL="914400" algn="ctr" rtl="0" fontAlgn="base">
        <a:spcBef>
          <a:spcPct val="0"/>
        </a:spcBef>
        <a:spcAft>
          <a:spcPct val="0"/>
        </a:spcAft>
        <a:defRPr kumimoji="1" sz="4400">
          <a:solidFill>
            <a:schemeClr val="tx1"/>
          </a:solidFill>
          <a:latin typeface="Calibri" pitchFamily="34" charset="0"/>
          <a:ea typeface="宋体" pitchFamily="2" charset="-122"/>
        </a:defRPr>
      </a:lvl7pPr>
      <a:lvl8pPr marL="1371600" algn="ctr" rtl="0" fontAlgn="base">
        <a:spcBef>
          <a:spcPct val="0"/>
        </a:spcBef>
        <a:spcAft>
          <a:spcPct val="0"/>
        </a:spcAft>
        <a:defRPr kumimoji="1" sz="4400">
          <a:solidFill>
            <a:schemeClr val="tx1"/>
          </a:solidFill>
          <a:latin typeface="Calibri" pitchFamily="34" charset="0"/>
          <a:ea typeface="宋体" pitchFamily="2" charset="-122"/>
        </a:defRPr>
      </a:lvl8pPr>
      <a:lvl9pPr marL="1828800" algn="ctr"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黑体" charset="0"/>
          <a:cs typeface="黑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黑体" charset="0"/>
          <a:cs typeface="黑体"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黑体" charset="0"/>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hyperlink" Target="https://hbase.apache.or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S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988"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3" name="Picture 5" descr="CGC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013" y="0"/>
            <a:ext cx="1042987"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4" name="Rectangle 11"/>
          <p:cNvSpPr>
            <a:spLocks noChangeArrowheads="1"/>
          </p:cNvSpPr>
          <p:nvPr/>
        </p:nvSpPr>
        <p:spPr bwMode="auto">
          <a:xfrm>
            <a:off x="1017" y="2515995"/>
            <a:ext cx="910748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lvl="0" algn="ctr" fontAlgn="base" latinLnBrk="1">
              <a:spcBef>
                <a:spcPct val="0"/>
              </a:spcBef>
              <a:spcAft>
                <a:spcPct val="0"/>
              </a:spcAft>
            </a:pPr>
            <a:r>
              <a:rPr lang="zh-CN" altLang="en-US" sz="4800" b="1" dirty="0">
                <a:solidFill>
                  <a:srgbClr val="2826F5"/>
                </a:solidFill>
                <a:latin typeface="宋体" charset="0"/>
                <a:ea typeface="黑体" charset="0"/>
              </a:rPr>
              <a:t>第</a:t>
            </a:r>
            <a:r>
              <a:rPr lang="ja-JP" altLang="en-US" sz="4800" b="1">
                <a:solidFill>
                  <a:srgbClr val="2826F5"/>
                </a:solidFill>
                <a:latin typeface="宋体" charset="0"/>
                <a:ea typeface="黑体" charset="0"/>
              </a:rPr>
              <a:t>十</a:t>
            </a:r>
            <a:r>
              <a:rPr lang="zh-CN" altLang="en-US" sz="4800" b="1" dirty="0">
                <a:solidFill>
                  <a:srgbClr val="2826F5"/>
                </a:solidFill>
                <a:latin typeface="宋体" charset="0"/>
                <a:ea typeface="黑体" charset="0"/>
              </a:rPr>
              <a:t>一章 分布式</a:t>
            </a:r>
            <a:r>
              <a:rPr lang="ja-JP" altLang="en-US" sz="4800" b="1">
                <a:solidFill>
                  <a:srgbClr val="2826F5"/>
                </a:solidFill>
                <a:latin typeface="宋体" charset="0"/>
                <a:ea typeface="黑体" charset="0"/>
              </a:rPr>
              <a:t>数据管理技术</a:t>
            </a:r>
            <a:endParaRPr kumimoji="0" lang="zh-CN" altLang="en-US" sz="4800" b="1" i="0" u="none" strike="noStrike" kern="1200" cap="none" spc="0" normalizeH="0" baseline="0" noProof="0" dirty="0">
              <a:ln>
                <a:noFill/>
              </a:ln>
              <a:solidFill>
                <a:srgbClr val="2826F5"/>
              </a:solidFill>
              <a:effectLst/>
              <a:uLnTx/>
              <a:uFillTx/>
              <a:latin typeface="宋体" charset="0"/>
              <a:ea typeface="黑体" charset="0"/>
            </a:endParaRPr>
          </a:p>
        </p:txBody>
      </p:sp>
      <p:pic>
        <p:nvPicPr>
          <p:cNvPr id="5" name="图片 4">
            <a:extLst>
              <a:ext uri="{FF2B5EF4-FFF2-40B4-BE49-F238E27FC236}">
                <a16:creationId xmlns:a16="http://schemas.microsoft.com/office/drawing/2014/main" id="{2021EF4A-044C-B846-A201-586DD89DE4F5}"/>
              </a:ext>
            </a:extLst>
          </p:cNvPr>
          <p:cNvPicPr>
            <a:picLocks noChangeAspect="1"/>
          </p:cNvPicPr>
          <p:nvPr/>
        </p:nvPicPr>
        <p:blipFill>
          <a:blip r:embed="rId5"/>
          <a:stretch>
            <a:fillRect/>
          </a:stretch>
        </p:blipFill>
        <p:spPr>
          <a:xfrm>
            <a:off x="0" y="5454352"/>
            <a:ext cx="1403648" cy="1403648"/>
          </a:xfrm>
          <a:prstGeom prst="rect">
            <a:avLst/>
          </a:prstGeom>
        </p:spPr>
      </p:pic>
    </p:spTree>
    <p:extLst>
      <p:ext uri="{BB962C8B-B14F-4D97-AF65-F5344CB8AC3E}">
        <p14:creationId xmlns:p14="http://schemas.microsoft.com/office/powerpoint/2010/main" val="3704185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4800" b="1" dirty="0">
                <a:solidFill>
                  <a:srgbClr val="2826F5"/>
                </a:solidFill>
                <a:sym typeface="+mn-ea"/>
              </a:rPr>
              <a:t>目录</a:t>
            </a:r>
            <a:endParaRPr lang="zh-CN" altLang="zh-CN" sz="4800" b="1" dirty="0">
              <a:solidFill>
                <a:srgbClr val="2826F5"/>
              </a:solidFill>
              <a:latin typeface="隶书" panose="02010509060101010101" pitchFamily="49" charset="-122"/>
              <a:ea typeface="隶书" panose="02010509060101010101" pitchFamily="49" charset="-122"/>
            </a:endParaRPr>
          </a:p>
        </p:txBody>
      </p:sp>
      <p:sp>
        <p:nvSpPr>
          <p:cNvPr id="9219" name="Rectangle 3" descr="Rectangle: Click to edit Master text styles&#10;Second level&#10;Third level&#10;Fourth level&#10;Fifth level"/>
          <p:cNvSpPr>
            <a:spLocks noGrp="1" noChangeArrowheads="1"/>
          </p:cNvSpPr>
          <p:nvPr>
            <p:ph idx="1"/>
          </p:nvPr>
        </p:nvSpPr>
        <p:spPr/>
        <p:txBody>
          <a:bodyPr>
            <a:normAutofit/>
          </a:bodyPr>
          <a:lstStyle/>
          <a:p>
            <a:pPr algn="just">
              <a:lnSpc>
                <a:spcPct val="120000"/>
              </a:lnSpc>
              <a:buFont typeface="Wingdings" pitchFamily="2" charset="2"/>
              <a:buChar char="§"/>
            </a:pPr>
            <a:r>
              <a:rPr lang="ja-JP" altLang="en-HK" sz="3600">
                <a:ea typeface="SimHei" panose="02010609060101010101" pitchFamily="49" charset="-122"/>
              </a:rPr>
              <a:t>基本</a:t>
            </a:r>
            <a:r>
              <a:rPr lang="ja-JP" altLang="en-US" sz="3600">
                <a:ea typeface="SimHei" panose="02010609060101010101" pitchFamily="49" charset="-122"/>
              </a:rPr>
              <a:t>概念</a:t>
            </a:r>
            <a:r>
              <a:rPr lang="ja-JP" altLang="en-HK" sz="3600">
                <a:ea typeface="SimHei" panose="02010609060101010101" pitchFamily="49" charset="-122"/>
              </a:rPr>
              <a:t>和</a:t>
            </a:r>
            <a:r>
              <a:rPr lang="ja-JP" altLang="en-US" sz="3600">
                <a:ea typeface="SimHei" panose="02010609060101010101" pitchFamily="49" charset="-122"/>
              </a:rPr>
              <a:t>核心需求</a:t>
            </a:r>
            <a:endParaRPr lang="en-HK" altLang="ja-JP" sz="3600" dirty="0">
              <a:ea typeface="SimHei" panose="02010609060101010101" pitchFamily="49" charset="-122"/>
            </a:endParaRPr>
          </a:p>
          <a:p>
            <a:pPr algn="just">
              <a:lnSpc>
                <a:spcPct val="120000"/>
              </a:lnSpc>
              <a:buFont typeface="Wingdings" pitchFamily="2" charset="2"/>
              <a:buChar char="§"/>
            </a:pPr>
            <a:r>
              <a:rPr lang="ja-JP" altLang="en-US" sz="3600">
                <a:solidFill>
                  <a:srgbClr val="FF0000"/>
                </a:solidFill>
                <a:ea typeface="SimHei" panose="02010609060101010101" pitchFamily="49" charset="-122"/>
              </a:rPr>
              <a:t>新型</a:t>
            </a:r>
            <a:r>
              <a:rPr lang="en-HK" altLang="ja-JP" sz="3600" dirty="0">
                <a:solidFill>
                  <a:srgbClr val="FF0000"/>
                </a:solidFill>
                <a:ea typeface="SimHei" panose="02010609060101010101" pitchFamily="49" charset="-122"/>
              </a:rPr>
              <a:t>NoSQL</a:t>
            </a:r>
            <a:r>
              <a:rPr lang="ja-JP" altLang="en-US" sz="3600">
                <a:solidFill>
                  <a:srgbClr val="FF0000"/>
                </a:solidFill>
                <a:ea typeface="SimHei" panose="02010609060101010101" pitchFamily="49" charset="-122"/>
              </a:rPr>
              <a:t>及</a:t>
            </a:r>
            <a:r>
              <a:rPr lang="en-HK" altLang="ja-JP" sz="3600" dirty="0">
                <a:solidFill>
                  <a:srgbClr val="FF0000"/>
                </a:solidFill>
                <a:ea typeface="SimHei" panose="02010609060101010101" pitchFamily="49" charset="-122"/>
              </a:rPr>
              <a:t>NewSQL</a:t>
            </a:r>
            <a:r>
              <a:rPr lang="ja-JP" altLang="en-US" sz="3600">
                <a:solidFill>
                  <a:srgbClr val="FF0000"/>
                </a:solidFill>
                <a:ea typeface="SimHei" panose="02010609060101010101" pitchFamily="49" charset="-122"/>
              </a:rPr>
              <a:t>数据库</a:t>
            </a:r>
            <a:endParaRPr lang="en-US" altLang="ja-JP" sz="3600" dirty="0">
              <a:solidFill>
                <a:srgbClr val="FF0000"/>
              </a:solidFill>
              <a:ea typeface="SimHei" panose="02010609060101010101" pitchFamily="49" charset="-122"/>
            </a:endParaRPr>
          </a:p>
          <a:p>
            <a:pPr algn="just">
              <a:lnSpc>
                <a:spcPct val="120000"/>
              </a:lnSpc>
              <a:buFont typeface="Wingdings" pitchFamily="2" charset="2"/>
              <a:buChar char="§"/>
            </a:pPr>
            <a:r>
              <a:rPr lang="ja-JP" altLang="en-US" sz="3600">
                <a:ea typeface="SimHei" panose="02010609060101010101" pitchFamily="49" charset="-122"/>
              </a:rPr>
              <a:t>典型分布式数据库</a:t>
            </a:r>
            <a:r>
              <a:rPr lang="en-US" altLang="zh-CN" sz="3600" dirty="0">
                <a:ea typeface="SimHei" panose="02010609060101010101" pitchFamily="49" charset="-122"/>
              </a:rPr>
              <a:t>HBase</a:t>
            </a:r>
            <a:endParaRPr lang="en-HK" altLang="ja-JP" sz="3600" dirty="0">
              <a:solidFill>
                <a:srgbClr val="FF0000"/>
              </a:solidFill>
              <a:ea typeface="SimHei" panose="02010609060101010101" pitchFamily="49" charset="-122"/>
            </a:endParaRPr>
          </a:p>
          <a:p>
            <a:pPr algn="just">
              <a:lnSpc>
                <a:spcPct val="120000"/>
              </a:lnSpc>
              <a:buFont typeface="Wingdings" pitchFamily="2" charset="2"/>
              <a:buChar char="§"/>
            </a:pPr>
            <a:r>
              <a:rPr lang="ja-JP" altLang="en-US" sz="3600">
                <a:solidFill>
                  <a:srgbClr val="080910"/>
                </a:solidFill>
                <a:ea typeface="SimHei" panose="02010609060101010101" pitchFamily="49" charset="-122"/>
              </a:rPr>
              <a:t>研究现状以及未来发展趋势</a:t>
            </a:r>
            <a:endParaRPr lang="en-HK" altLang="ja-JP" sz="3600" dirty="0">
              <a:solidFill>
                <a:srgbClr val="080910"/>
              </a:solidFill>
              <a:ea typeface="SimHei" panose="02010609060101010101" pitchFamily="49" charset="-122"/>
            </a:endParaRPr>
          </a:p>
        </p:txBody>
      </p:sp>
    </p:spTree>
    <p:extLst>
      <p:ext uri="{BB962C8B-B14F-4D97-AF65-F5344CB8AC3E}">
        <p14:creationId xmlns:p14="http://schemas.microsoft.com/office/powerpoint/2010/main" val="4191136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7C2E9-E923-884F-8C2C-784E087BF03A}"/>
              </a:ext>
            </a:extLst>
          </p:cNvPr>
          <p:cNvSpPr>
            <a:spLocks noGrp="1"/>
          </p:cNvSpPr>
          <p:nvPr>
            <p:ph type="title"/>
          </p:nvPr>
        </p:nvSpPr>
        <p:spPr/>
        <p:txBody>
          <a:bodyPr/>
          <a:lstStyle/>
          <a:p>
            <a:r>
              <a:rPr lang="ja-JP" altLang="en-US" sz="4800" b="1">
                <a:solidFill>
                  <a:srgbClr val="2826F5"/>
                </a:solidFill>
              </a:rPr>
              <a:t>非关系型</a:t>
            </a:r>
            <a:r>
              <a:rPr lang="zh-CN" altLang="en-US" sz="4800" b="1" dirty="0">
                <a:solidFill>
                  <a:srgbClr val="2826F5"/>
                </a:solidFill>
              </a:rPr>
              <a:t>数据库</a:t>
            </a:r>
            <a:r>
              <a:rPr lang="en-US" altLang="zh-CN" sz="4800" b="1" dirty="0">
                <a:solidFill>
                  <a:srgbClr val="2826F5"/>
                </a:solidFill>
              </a:rPr>
              <a:t>NoSQL</a:t>
            </a:r>
            <a:endParaRPr lang="en-US" sz="4800" b="1" dirty="0"/>
          </a:p>
        </p:txBody>
      </p:sp>
      <p:sp>
        <p:nvSpPr>
          <p:cNvPr id="4" name="Content Placeholder 3">
            <a:extLst>
              <a:ext uri="{FF2B5EF4-FFF2-40B4-BE49-F238E27FC236}">
                <a16:creationId xmlns:a16="http://schemas.microsoft.com/office/drawing/2014/main" id="{112DC022-9504-BB47-BBDD-454B9A00DAF6}"/>
              </a:ext>
            </a:extLst>
          </p:cNvPr>
          <p:cNvSpPr>
            <a:spLocks noGrp="1"/>
          </p:cNvSpPr>
          <p:nvPr>
            <p:ph idx="1"/>
          </p:nvPr>
        </p:nvSpPr>
        <p:spPr/>
        <p:txBody>
          <a:bodyPr/>
          <a:lstStyle/>
          <a:p>
            <a:pPr marL="303530" indent="-245745">
              <a:buSzPct val="60000"/>
              <a:buFont typeface="Wingdings" panose="05000000000000000000" charset="0"/>
              <a:buChar char=""/>
            </a:pPr>
            <a:r>
              <a:rPr lang="ja-JP" altLang="en-US" kern="0">
                <a:cs typeface="宋体" panose="02010600030101010101" pitchFamily="2" charset="-122"/>
              </a:rPr>
              <a:t>基本概念</a:t>
            </a:r>
            <a:r>
              <a:rPr lang="zh-CN" altLang="en-US" kern="0" dirty="0">
                <a:cs typeface="宋体" panose="02010600030101010101" pitchFamily="2" charset="-122"/>
              </a:rPr>
              <a:t>：</a:t>
            </a:r>
            <a:r>
              <a:rPr lang="en-US" altLang="zh-CN" kern="0" dirty="0">
                <a:cs typeface="宋体" panose="02010600030101010101" pitchFamily="2" charset="-122"/>
              </a:rPr>
              <a:t>NoSQL</a:t>
            </a:r>
            <a:r>
              <a:rPr lang="zh-CN" altLang="en-US" kern="0" dirty="0">
                <a:cs typeface="宋体" panose="02010600030101010101" pitchFamily="2" charset="-122"/>
              </a:rPr>
              <a:t>是一种不同于关系数据库的数据库管理系统方案，是对非关系型数据库的统称</a:t>
            </a:r>
            <a:endParaRPr lang="en-US" altLang="zh-CN" kern="0" dirty="0">
              <a:cs typeface="宋体" panose="02010600030101010101" pitchFamily="2" charset="-122"/>
            </a:endParaRPr>
          </a:p>
          <a:p>
            <a:pPr marL="303530" indent="-245745">
              <a:buSzPct val="60000"/>
              <a:buFont typeface="Wingdings" panose="05000000000000000000" charset="0"/>
              <a:buChar char=""/>
            </a:pPr>
            <a:r>
              <a:rPr lang="zh-CN" altLang="en-US" kern="0" dirty="0">
                <a:cs typeface="宋体" panose="02010600030101010101" pitchFamily="2" charset="-122"/>
              </a:rPr>
              <a:t>数据模型：采用键</a:t>
            </a:r>
            <a:r>
              <a:rPr lang="en-US" altLang="zh-CN" kern="0" dirty="0">
                <a:cs typeface="宋体" panose="02010600030101010101" pitchFamily="2" charset="-122"/>
              </a:rPr>
              <a:t>/</a:t>
            </a:r>
            <a:r>
              <a:rPr lang="zh-CN" altLang="en-US" kern="0" dirty="0">
                <a:cs typeface="宋体" panose="02010600030101010101" pitchFamily="2" charset="-122"/>
              </a:rPr>
              <a:t>值、列族、文档等非关系模型</a:t>
            </a:r>
            <a:endParaRPr lang="en-US" altLang="zh-CN" kern="0" dirty="0">
              <a:cs typeface="宋体" panose="02010600030101010101" pitchFamily="2" charset="-122"/>
            </a:endParaRPr>
          </a:p>
          <a:p>
            <a:pPr marL="303530" indent="-245745">
              <a:buSzPct val="60000"/>
              <a:buFont typeface="Wingdings" panose="05000000000000000000" charset="0"/>
              <a:buChar char=""/>
            </a:pPr>
            <a:r>
              <a:rPr lang="zh-CN" altLang="en-US" kern="0" dirty="0">
                <a:cs typeface="宋体" panose="02010600030101010101" pitchFamily="2" charset="-122"/>
              </a:rPr>
              <a:t>非关系型数据库没有固定的表结构，通常也不存在连接操作，也没有严格遵守</a:t>
            </a:r>
            <a:r>
              <a:rPr lang="en-US" altLang="zh-CN" kern="0" dirty="0">
                <a:cs typeface="宋体" panose="02010600030101010101" pitchFamily="2" charset="-122"/>
              </a:rPr>
              <a:t>ACID</a:t>
            </a:r>
            <a:r>
              <a:rPr lang="zh-CN" altLang="en-US" kern="0" dirty="0">
                <a:cs typeface="宋体" panose="02010600030101010101" pitchFamily="2" charset="-122"/>
              </a:rPr>
              <a:t>约束</a:t>
            </a:r>
            <a:endParaRPr lang="en-US" altLang="zh-CN" kern="0" dirty="0">
              <a:cs typeface="宋体" panose="02010600030101010101" pitchFamily="2" charset="-122"/>
            </a:endParaRPr>
          </a:p>
          <a:p>
            <a:pPr marL="703580" lvl="1" indent="-245745">
              <a:buSzPct val="60000"/>
              <a:buFont typeface="Wingdings" panose="05000000000000000000" charset="0"/>
              <a:buChar char=""/>
            </a:pPr>
            <a:endParaRPr lang="en-US" altLang="zh-CN" kern="0" dirty="0">
              <a:solidFill>
                <a:prstClr val="black"/>
              </a:solidFill>
              <a:cs typeface="宋体" panose="02010600030101010101" pitchFamily="2" charset="-122"/>
            </a:endParaRPr>
          </a:p>
        </p:txBody>
      </p:sp>
    </p:spTree>
    <p:extLst>
      <p:ext uri="{BB962C8B-B14F-4D97-AF65-F5344CB8AC3E}">
        <p14:creationId xmlns:p14="http://schemas.microsoft.com/office/powerpoint/2010/main" val="4145115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7C2E9-E923-884F-8C2C-784E087BF03A}"/>
              </a:ext>
            </a:extLst>
          </p:cNvPr>
          <p:cNvSpPr>
            <a:spLocks noGrp="1"/>
          </p:cNvSpPr>
          <p:nvPr>
            <p:ph type="title"/>
          </p:nvPr>
        </p:nvSpPr>
        <p:spPr/>
        <p:txBody>
          <a:bodyPr/>
          <a:lstStyle/>
          <a:p>
            <a:r>
              <a:rPr lang="ja-JP" altLang="en-US" sz="4800" b="1">
                <a:solidFill>
                  <a:srgbClr val="2826F5"/>
                </a:solidFill>
              </a:rPr>
              <a:t>非关系型</a:t>
            </a:r>
            <a:r>
              <a:rPr lang="zh-CN" altLang="en-US" sz="4800" b="1" dirty="0">
                <a:solidFill>
                  <a:srgbClr val="2826F5"/>
                </a:solidFill>
              </a:rPr>
              <a:t>数据库</a:t>
            </a:r>
            <a:r>
              <a:rPr lang="en-US" altLang="zh-CN" sz="4800" b="1" dirty="0">
                <a:solidFill>
                  <a:srgbClr val="2826F5"/>
                </a:solidFill>
              </a:rPr>
              <a:t>NoSQL</a:t>
            </a:r>
            <a:endParaRPr lang="en-US" sz="4800" b="1" dirty="0"/>
          </a:p>
        </p:txBody>
      </p:sp>
      <p:sp>
        <p:nvSpPr>
          <p:cNvPr id="4" name="Content Placeholder 3">
            <a:extLst>
              <a:ext uri="{FF2B5EF4-FFF2-40B4-BE49-F238E27FC236}">
                <a16:creationId xmlns:a16="http://schemas.microsoft.com/office/drawing/2014/main" id="{112DC022-9504-BB47-BBDD-454B9A00DAF6}"/>
              </a:ext>
            </a:extLst>
          </p:cNvPr>
          <p:cNvSpPr>
            <a:spLocks noGrp="1"/>
          </p:cNvSpPr>
          <p:nvPr>
            <p:ph idx="1"/>
          </p:nvPr>
        </p:nvSpPr>
        <p:spPr>
          <a:xfrm>
            <a:off x="19878" y="1086813"/>
            <a:ext cx="9124122" cy="5654555"/>
          </a:xfrm>
        </p:spPr>
        <p:txBody>
          <a:bodyPr/>
          <a:lstStyle/>
          <a:p>
            <a:pPr marL="303530" indent="-245745">
              <a:buSzPct val="60000"/>
              <a:buFont typeface="Wingdings" panose="05000000000000000000" charset="0"/>
              <a:buChar char=""/>
            </a:pPr>
            <a:r>
              <a:rPr lang="ja-JP" altLang="en-US" kern="0">
                <a:cs typeface="宋体" panose="02010600030101010101" pitchFamily="2" charset="-122"/>
              </a:rPr>
              <a:t>诞生背景</a:t>
            </a:r>
            <a:endParaRPr lang="en-US" altLang="zh-CN" kern="0" dirty="0">
              <a:cs typeface="宋体" panose="02010600030101010101" pitchFamily="2" charset="-122"/>
            </a:endParaRPr>
          </a:p>
          <a:p>
            <a:pPr lvl="1"/>
            <a:r>
              <a:rPr lang="ja-JP" altLang="en-US"/>
              <a:t>企业级数据库的</a:t>
            </a:r>
            <a:r>
              <a:rPr lang="en-US" dirty="0"/>
              <a:t>License</a:t>
            </a:r>
            <a:r>
              <a:rPr lang="ja-JP" altLang="en-US"/>
              <a:t>价格很惊人，并且随着系统的规模，而不断上升</a:t>
            </a:r>
            <a:endParaRPr lang="en-US" altLang="ja-JP" dirty="0"/>
          </a:p>
          <a:p>
            <a:pPr lvl="1"/>
            <a:r>
              <a:rPr lang="ja-JP" altLang="en-US"/>
              <a:t>业界为了解决低延迟的读写速度</a:t>
            </a:r>
            <a:r>
              <a:rPr lang="zh-CN" altLang="en-US" dirty="0"/>
              <a:t>、</a:t>
            </a:r>
            <a:r>
              <a:rPr lang="ja-JP" altLang="en-US"/>
              <a:t>支撑海量的数据和流量</a:t>
            </a:r>
            <a:r>
              <a:rPr lang="zh-CN" altLang="en-US" dirty="0"/>
              <a:t>、</a:t>
            </a:r>
            <a:r>
              <a:rPr lang="ja-JP" altLang="en-US"/>
              <a:t>大规模集群的管理，推出了“</a:t>
            </a:r>
            <a:r>
              <a:rPr lang="en-US" dirty="0"/>
              <a:t>NoSQL</a:t>
            </a:r>
            <a:r>
              <a:rPr lang="zh-CN" altLang="en-US" dirty="0"/>
              <a:t>”</a:t>
            </a:r>
            <a:r>
              <a:rPr lang="ja-JP" altLang="en-US"/>
              <a:t>系列数据库</a:t>
            </a:r>
            <a:endParaRPr lang="en-US" altLang="ja-JP" dirty="0"/>
          </a:p>
          <a:p>
            <a:pPr lvl="1"/>
            <a:r>
              <a:rPr lang="en-US" dirty="0"/>
              <a:t>NoSQL</a:t>
            </a:r>
            <a:r>
              <a:rPr lang="ja-JP" altLang="en-US"/>
              <a:t>数据库关注对数据高并发地读写和对海量数据的存储等，与关系型数据库相比，在架构和数据模型方量面做“减法”，在扩展和并发等方面做“加法”</a:t>
            </a:r>
            <a:endParaRPr lang="en-US" altLang="ja-JP" dirty="0"/>
          </a:p>
          <a:p>
            <a:pPr lvl="1"/>
            <a:r>
              <a:rPr lang="ja-JP" altLang="en-US"/>
              <a:t>主流的</a:t>
            </a:r>
            <a:r>
              <a:rPr lang="en-US" dirty="0"/>
              <a:t>NoSQL</a:t>
            </a:r>
            <a:r>
              <a:rPr lang="ja-JP" altLang="en-US"/>
              <a:t>数据库有</a:t>
            </a:r>
            <a:r>
              <a:rPr lang="en-US" dirty="0" err="1"/>
              <a:t>BigTable、HBase、Cassandra、SimpleDB</a:t>
            </a:r>
            <a:r>
              <a:rPr lang="en-US" dirty="0"/>
              <a:t>、 </a:t>
            </a:r>
            <a:r>
              <a:rPr lang="en-US" dirty="0" err="1"/>
              <a:t>CouchDB、MongoDB</a:t>
            </a:r>
            <a:r>
              <a:rPr lang="ja-JP" altLang="en-US"/>
              <a:t>和</a:t>
            </a:r>
            <a:r>
              <a:rPr lang="en-US" dirty="0"/>
              <a:t>Redis</a:t>
            </a:r>
            <a:r>
              <a:rPr lang="ja-JP" altLang="en-US"/>
              <a:t>等</a:t>
            </a:r>
          </a:p>
        </p:txBody>
      </p:sp>
    </p:spTree>
    <p:extLst>
      <p:ext uri="{BB962C8B-B14F-4D97-AF65-F5344CB8AC3E}">
        <p14:creationId xmlns:p14="http://schemas.microsoft.com/office/powerpoint/2010/main" val="4086170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sz="4800" b="1">
                <a:solidFill>
                  <a:srgbClr val="2826F5"/>
                </a:solidFill>
              </a:rPr>
              <a:t>非关系型</a:t>
            </a:r>
            <a:r>
              <a:rPr lang="zh-CN" altLang="en-US" sz="4800" b="1" dirty="0">
                <a:solidFill>
                  <a:srgbClr val="2826F5"/>
                </a:solidFill>
              </a:rPr>
              <a:t>数据库</a:t>
            </a:r>
            <a:r>
              <a:rPr lang="en-US" altLang="zh-CN" sz="4800" b="1" dirty="0">
                <a:solidFill>
                  <a:srgbClr val="2826F5"/>
                </a:solidFill>
              </a:rPr>
              <a:t>NoSQL</a:t>
            </a:r>
            <a:endParaRPr lang="zh-CN" altLang="en-US" sz="4800" b="1" dirty="0"/>
          </a:p>
        </p:txBody>
      </p:sp>
      <p:sp>
        <p:nvSpPr>
          <p:cNvPr id="3" name="内容占位符 2"/>
          <p:cNvSpPr>
            <a:spLocks noGrp="1"/>
          </p:cNvSpPr>
          <p:nvPr>
            <p:ph idx="1"/>
          </p:nvPr>
        </p:nvSpPr>
        <p:spPr>
          <a:xfrm>
            <a:off x="19878" y="1086813"/>
            <a:ext cx="9016618" cy="4525963"/>
          </a:xfrm>
        </p:spPr>
        <p:txBody>
          <a:bodyPr/>
          <a:lstStyle/>
          <a:p>
            <a:pPr marL="303530" indent="-245745">
              <a:buSzPct val="60000"/>
              <a:buFont typeface="Wingdings" panose="05000000000000000000" charset="0"/>
              <a:buChar char=""/>
            </a:pPr>
            <a:r>
              <a:rPr lang="en-US" altLang="zh-CN" kern="0" dirty="0"/>
              <a:t>NoSQL</a:t>
            </a:r>
            <a:r>
              <a:rPr lang="zh-CN" altLang="en-US" kern="0" dirty="0"/>
              <a:t>相关理论</a:t>
            </a:r>
            <a:endParaRPr lang="en-US" altLang="zh-CN" kern="0" dirty="0"/>
          </a:p>
          <a:p>
            <a:pPr marL="703580" lvl="1" indent="-245745">
              <a:buSzPct val="60000"/>
              <a:buFont typeface="Wingdings" panose="05000000000000000000" charset="0"/>
              <a:buChar char=""/>
            </a:pPr>
            <a:r>
              <a:rPr lang="en-US" altLang="zh-CN" kern="0" dirty="0">
                <a:ea typeface="Microsoft YaHei" panose="020B0503020204020204" pitchFamily="34" charset="-122"/>
                <a:cs typeface="宋体" panose="02010600030101010101" pitchFamily="2" charset="-122"/>
              </a:rPr>
              <a:t>CAP</a:t>
            </a:r>
            <a:r>
              <a:rPr lang="zh-CN" altLang="en-US" kern="0" dirty="0">
                <a:ea typeface="Microsoft YaHei" panose="020B0503020204020204" pitchFamily="34" charset="-122"/>
                <a:cs typeface="宋体" panose="02010600030101010101" pitchFamily="2" charset="-122"/>
              </a:rPr>
              <a:t>理论</a:t>
            </a:r>
            <a:endParaRPr lang="en-US" altLang="zh-CN" kern="0" dirty="0">
              <a:ea typeface="Microsoft YaHei" panose="020B0503020204020204" pitchFamily="34" charset="-122"/>
              <a:cs typeface="宋体" panose="02010600030101010101" pitchFamily="2" charset="-122"/>
            </a:endParaRPr>
          </a:p>
          <a:p>
            <a:pPr marL="1102050" lvl="2" indent="-245745">
              <a:buSzPct val="60000"/>
              <a:buFont typeface="Wingdings" panose="05000000000000000000" charset="0"/>
              <a:buChar char=""/>
            </a:pPr>
            <a:r>
              <a:rPr lang="en-US" altLang="zh-CN" kern="0" dirty="0">
                <a:cs typeface="宋体" panose="02010600030101010101" pitchFamily="2" charset="-122"/>
              </a:rPr>
              <a:t>C (</a:t>
            </a:r>
            <a:r>
              <a:rPr lang="en-US" altLang="zh-CN" kern="0" dirty="0">
                <a:solidFill>
                  <a:srgbClr val="FF0000"/>
                </a:solidFill>
                <a:cs typeface="宋体" panose="02010600030101010101" pitchFamily="2" charset="-122"/>
              </a:rPr>
              <a:t>C</a:t>
            </a:r>
            <a:r>
              <a:rPr lang="en-US" altLang="zh-CN" kern="0" dirty="0">
                <a:cs typeface="宋体" panose="02010600030101010101" pitchFamily="2" charset="-122"/>
              </a:rPr>
              <a:t>onsistency)</a:t>
            </a:r>
            <a:r>
              <a:rPr lang="zh-CN" altLang="en-US" kern="0" dirty="0">
                <a:cs typeface="宋体" panose="02010600030101010101" pitchFamily="2" charset="-122"/>
              </a:rPr>
              <a:t>：一致性</a:t>
            </a:r>
            <a:endParaRPr lang="en-US" altLang="zh-CN" kern="0" dirty="0">
              <a:cs typeface="宋体" panose="02010600030101010101" pitchFamily="2" charset="-122"/>
            </a:endParaRPr>
          </a:p>
          <a:p>
            <a:pPr marL="1102050" lvl="2" indent="-245745">
              <a:buSzPct val="60000"/>
              <a:buFont typeface="Wingdings" panose="05000000000000000000" charset="0"/>
              <a:buChar char=""/>
            </a:pPr>
            <a:r>
              <a:rPr lang="en-US" altLang="zh-CN" kern="0" dirty="0">
                <a:cs typeface="宋体" panose="02010600030101010101" pitchFamily="2" charset="-122"/>
              </a:rPr>
              <a:t>A (</a:t>
            </a:r>
            <a:r>
              <a:rPr lang="en-US" altLang="zh-CN" kern="0" dirty="0">
                <a:solidFill>
                  <a:srgbClr val="FF0000"/>
                </a:solidFill>
                <a:cs typeface="宋体" panose="02010600030101010101" pitchFamily="2" charset="-122"/>
              </a:rPr>
              <a:t>A</a:t>
            </a:r>
            <a:r>
              <a:rPr lang="en-US" altLang="zh-CN" kern="0" dirty="0">
                <a:cs typeface="宋体" panose="02010600030101010101" pitchFamily="2" charset="-122"/>
              </a:rPr>
              <a:t>vailability)</a:t>
            </a:r>
            <a:r>
              <a:rPr lang="zh-CN" altLang="en-US" kern="0" dirty="0">
                <a:cs typeface="宋体" panose="02010600030101010101" pitchFamily="2" charset="-122"/>
              </a:rPr>
              <a:t>：可用性</a:t>
            </a:r>
            <a:endParaRPr lang="en-US" altLang="zh-CN" kern="0" dirty="0">
              <a:cs typeface="宋体" panose="02010600030101010101" pitchFamily="2" charset="-122"/>
            </a:endParaRPr>
          </a:p>
          <a:p>
            <a:pPr marL="1102050" lvl="2" indent="-245745">
              <a:buSzPct val="60000"/>
              <a:buFont typeface="Wingdings" panose="05000000000000000000" charset="0"/>
              <a:buChar char=""/>
            </a:pPr>
            <a:r>
              <a:rPr lang="en-US" altLang="zh-CN" kern="0" dirty="0">
                <a:cs typeface="宋体" panose="02010600030101010101" pitchFamily="2" charset="-122"/>
              </a:rPr>
              <a:t>P (Tolerance of </a:t>
            </a:r>
            <a:br>
              <a:rPr lang="en-US" altLang="zh-CN" kern="0" dirty="0">
                <a:cs typeface="宋体" panose="02010600030101010101" pitchFamily="2" charset="-122"/>
              </a:rPr>
            </a:br>
            <a:r>
              <a:rPr lang="en-US" altLang="zh-CN" kern="0" dirty="0">
                <a:cs typeface="宋体" panose="02010600030101010101" pitchFamily="2" charset="-122"/>
              </a:rPr>
              <a:t>Network </a:t>
            </a:r>
            <a:r>
              <a:rPr lang="en-US" altLang="zh-CN" kern="0" dirty="0">
                <a:solidFill>
                  <a:srgbClr val="FF0000"/>
                </a:solidFill>
                <a:cs typeface="宋体" panose="02010600030101010101" pitchFamily="2" charset="-122"/>
              </a:rPr>
              <a:t>P</a:t>
            </a:r>
            <a:r>
              <a:rPr lang="en-US" altLang="zh-CN" kern="0" dirty="0">
                <a:cs typeface="宋体" panose="02010600030101010101" pitchFamily="2" charset="-122"/>
              </a:rPr>
              <a:t>artition)</a:t>
            </a:r>
            <a:r>
              <a:rPr lang="zh-CN" altLang="en-US" kern="0" dirty="0">
                <a:cs typeface="宋体" panose="02010600030101010101" pitchFamily="2" charset="-122"/>
              </a:rPr>
              <a:t>：</a:t>
            </a:r>
            <a:br>
              <a:rPr lang="en-US" altLang="zh-CN" kern="0" dirty="0">
                <a:cs typeface="宋体" panose="02010600030101010101" pitchFamily="2" charset="-122"/>
              </a:rPr>
            </a:br>
            <a:r>
              <a:rPr lang="zh-CN" altLang="en-US" kern="0" dirty="0">
                <a:cs typeface="宋体" panose="02010600030101010101" pitchFamily="2" charset="-122"/>
              </a:rPr>
              <a:t>分区容忍性</a:t>
            </a:r>
            <a:endParaRPr lang="zh-CN" altLang="en-US" sz="1800" kern="0" dirty="0">
              <a:cs typeface="宋体" panose="02010600030101010101" pitchFamily="2" charset="-122"/>
            </a:endParaRPr>
          </a:p>
        </p:txBody>
      </p:sp>
      <p:sp>
        <p:nvSpPr>
          <p:cNvPr id="6" name="AutoShape 4" descr="âcap theoremâçå¾çæç´¢ç»æ"/>
          <p:cNvSpPr>
            <a:spLocks noChangeAspect="1" noChangeArrowheads="1"/>
          </p:cNvSpPr>
          <p:nvPr/>
        </p:nvSpPr>
        <p:spPr bwMode="auto">
          <a:xfrm>
            <a:off x="63500" y="720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Content Placeholder 4">
            <a:extLst>
              <a:ext uri="{FF2B5EF4-FFF2-40B4-BE49-F238E27FC236}">
                <a16:creationId xmlns:a16="http://schemas.microsoft.com/office/drawing/2014/main" id="{542C9A38-C3A7-F445-B3CA-09745C1EC25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31171" y="3133363"/>
            <a:ext cx="5012829" cy="3724637"/>
          </a:xfrm>
          <a:prstGeom prst="rect">
            <a:avLst/>
          </a:prstGeom>
          <a:noFill/>
        </p:spPr>
      </p:pic>
    </p:spTree>
    <p:extLst>
      <p:ext uri="{BB962C8B-B14F-4D97-AF65-F5344CB8AC3E}">
        <p14:creationId xmlns:p14="http://schemas.microsoft.com/office/powerpoint/2010/main" val="4220239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b="1" dirty="0">
                <a:solidFill>
                  <a:srgbClr val="2826F5"/>
                </a:solidFill>
              </a:rPr>
              <a:t>NoSQL</a:t>
            </a:r>
            <a:r>
              <a:rPr lang="zh-CN" altLang="en-US" sz="4800" b="1" dirty="0">
                <a:solidFill>
                  <a:srgbClr val="2826F5"/>
                </a:solidFill>
              </a:rPr>
              <a:t>更适合管理日志数据</a:t>
            </a:r>
          </a:p>
        </p:txBody>
      </p:sp>
      <p:sp>
        <p:nvSpPr>
          <p:cNvPr id="14" name="Content Placeholder 13">
            <a:extLst>
              <a:ext uri="{FF2B5EF4-FFF2-40B4-BE49-F238E27FC236}">
                <a16:creationId xmlns:a16="http://schemas.microsoft.com/office/drawing/2014/main" id="{2F0FA92D-255A-4446-914C-AC5631B09EB1}"/>
              </a:ext>
            </a:extLst>
          </p:cNvPr>
          <p:cNvSpPr>
            <a:spLocks noGrp="1"/>
          </p:cNvSpPr>
          <p:nvPr>
            <p:ph idx="1"/>
          </p:nvPr>
        </p:nvSpPr>
        <p:spPr/>
        <p:txBody>
          <a:bodyPr/>
          <a:lstStyle/>
          <a:p>
            <a:r>
              <a:rPr lang="zh-CN" altLang="en-US" kern="0" dirty="0">
                <a:cs typeface="宋体" panose="02010600030101010101" pitchFamily="2" charset="-122"/>
              </a:rPr>
              <a:t>灵活的可扩展性、灵活的数据模型、与云计算紧密融合</a:t>
            </a:r>
          </a:p>
          <a:p>
            <a:endParaRPr lang="en-US" dirty="0"/>
          </a:p>
        </p:txBody>
      </p:sp>
      <p:pic>
        <p:nvPicPr>
          <p:cNvPr id="5" name="图片 4"/>
          <p:cNvPicPr>
            <a:picLocks noChangeAspect="1"/>
          </p:cNvPicPr>
          <p:nvPr/>
        </p:nvPicPr>
        <p:blipFill rotWithShape="1">
          <a:blip r:embed="rId3"/>
          <a:srcRect b="3964"/>
          <a:stretch/>
        </p:blipFill>
        <p:spPr>
          <a:xfrm>
            <a:off x="78707" y="2243364"/>
            <a:ext cx="5262739" cy="3369411"/>
          </a:xfrm>
          <a:prstGeom prst="rect">
            <a:avLst/>
          </a:prstGeom>
        </p:spPr>
      </p:pic>
      <p:grpSp>
        <p:nvGrpSpPr>
          <p:cNvPr id="12" name="组 11"/>
          <p:cNvGrpSpPr/>
          <p:nvPr/>
        </p:nvGrpSpPr>
        <p:grpSpPr>
          <a:xfrm>
            <a:off x="5447333" y="3284983"/>
            <a:ext cx="3240000" cy="1118242"/>
            <a:chOff x="7241707" y="3554255"/>
            <a:chExt cx="4320000" cy="1490990"/>
          </a:xfrm>
        </p:grpSpPr>
        <p:sp>
          <p:nvSpPr>
            <p:cNvPr id="7" name="矩形 6"/>
            <p:cNvSpPr/>
            <p:nvPr/>
          </p:nvSpPr>
          <p:spPr>
            <a:xfrm>
              <a:off x="8283452" y="3554255"/>
              <a:ext cx="2650727" cy="697627"/>
            </a:xfrm>
            <a:prstGeom prst="rect">
              <a:avLst/>
            </a:prstGeom>
            <a:ln w="38100" cmpd="sng">
              <a:solidFill>
                <a:srgbClr val="E43F43"/>
              </a:solidFill>
            </a:ln>
          </p:spPr>
          <p:txBody>
            <a:bodyPr wrap="none">
              <a:spAutoFit/>
            </a:bodyPr>
            <a:lstStyle/>
            <a:p>
              <a:r>
                <a:rPr lang="zh-CN" altLang="en-US" sz="2800" b="1" dirty="0">
                  <a:latin typeface="SimHei" panose="02010609060101010101" pitchFamily="49" charset="-122"/>
                  <a:ea typeface="SimHei" panose="02010609060101010101" pitchFamily="49" charset="-122"/>
                  <a:cs typeface="微软雅黑"/>
                </a:rPr>
                <a:t>简单的扩展</a:t>
              </a:r>
            </a:p>
          </p:txBody>
        </p:sp>
        <p:sp>
          <p:nvSpPr>
            <p:cNvPr id="3" name="矩形 2"/>
            <p:cNvSpPr/>
            <p:nvPr/>
          </p:nvSpPr>
          <p:spPr>
            <a:xfrm>
              <a:off x="7241707" y="4265545"/>
              <a:ext cx="4320000" cy="779700"/>
            </a:xfrm>
            <a:prstGeom prst="rect">
              <a:avLst/>
            </a:prstGeom>
          </p:spPr>
          <p:txBody>
            <a:bodyPr wrap="square">
              <a:spAutoFit/>
            </a:bodyPr>
            <a:lstStyle/>
            <a:p>
              <a:pPr algn="ctr"/>
              <a:r>
                <a:rPr lang="zh-CN" altLang="en-US" sz="1600" dirty="0">
                  <a:latin typeface="SimHei" panose="02010609060101010101" pitchFamily="49" charset="-122"/>
                  <a:ea typeface="SimHei" panose="02010609060101010101" pitchFamily="49" charset="-122"/>
                  <a:cs typeface="微软雅黑"/>
                </a:rPr>
                <a:t>特别适用于海量数据的存储，能通过轻松地添加新的节点来扩展集群</a:t>
              </a:r>
            </a:p>
          </p:txBody>
        </p:sp>
      </p:grpSp>
      <p:grpSp>
        <p:nvGrpSpPr>
          <p:cNvPr id="11" name="组 10"/>
          <p:cNvGrpSpPr/>
          <p:nvPr/>
        </p:nvGrpSpPr>
        <p:grpSpPr>
          <a:xfrm>
            <a:off x="5447333" y="1681644"/>
            <a:ext cx="3240000" cy="1576854"/>
            <a:chOff x="7241707" y="1391846"/>
            <a:chExt cx="4320000" cy="2102471"/>
          </a:xfrm>
        </p:grpSpPr>
        <p:sp>
          <p:nvSpPr>
            <p:cNvPr id="8" name="矩形 7"/>
            <p:cNvSpPr/>
            <p:nvPr/>
          </p:nvSpPr>
          <p:spPr>
            <a:xfrm>
              <a:off x="8283452" y="1391846"/>
              <a:ext cx="2650727" cy="697626"/>
            </a:xfrm>
            <a:prstGeom prst="rect">
              <a:avLst/>
            </a:prstGeom>
            <a:ln w="38100" cmpd="sng">
              <a:solidFill>
                <a:srgbClr val="E43F43"/>
              </a:solidFill>
            </a:ln>
          </p:spPr>
          <p:txBody>
            <a:bodyPr wrap="none">
              <a:spAutoFit/>
            </a:bodyPr>
            <a:lstStyle/>
            <a:p>
              <a:r>
                <a:rPr lang="zh-CN" altLang="en-US" sz="2800" b="1" dirty="0">
                  <a:latin typeface="SimHei" panose="02010609060101010101" pitchFamily="49" charset="-122"/>
                  <a:ea typeface="SimHei" panose="02010609060101010101" pitchFamily="49" charset="-122"/>
                  <a:cs typeface="微软雅黑"/>
                </a:rPr>
                <a:t>快速的读写</a:t>
              </a:r>
            </a:p>
          </p:txBody>
        </p:sp>
        <p:sp>
          <p:nvSpPr>
            <p:cNvPr id="6" name="矩形 5"/>
            <p:cNvSpPr/>
            <p:nvPr/>
          </p:nvSpPr>
          <p:spPr>
            <a:xfrm>
              <a:off x="7241707" y="2058027"/>
              <a:ext cx="4320000" cy="1436290"/>
            </a:xfrm>
            <a:prstGeom prst="rect">
              <a:avLst/>
            </a:prstGeom>
          </p:spPr>
          <p:txBody>
            <a:bodyPr wrap="square">
              <a:spAutoFit/>
            </a:bodyPr>
            <a:lstStyle/>
            <a:p>
              <a:pPr algn="ctr"/>
              <a:r>
                <a:rPr lang="zh-CN" altLang="en-US" sz="1600" dirty="0">
                  <a:latin typeface="SimHei" panose="02010609060101010101" pitchFamily="49" charset="-122"/>
                  <a:ea typeface="SimHei" panose="02010609060101010101" pitchFamily="49" charset="-122"/>
                  <a:cs typeface="微软雅黑"/>
                </a:rPr>
                <a:t>逻辑简单，功能相对关系型数据库较弱，但性能非常出色，单节点每秒可以处理超过</a:t>
              </a:r>
              <a:r>
                <a:rPr lang="en-US" altLang="zh-CN" sz="1600" dirty="0">
                  <a:latin typeface="SimHei" panose="02010609060101010101" pitchFamily="49" charset="-122"/>
                  <a:ea typeface="SimHei" panose="02010609060101010101" pitchFamily="49" charset="-122"/>
                  <a:cs typeface="微软雅黑"/>
                </a:rPr>
                <a:t>10</a:t>
              </a:r>
              <a:r>
                <a:rPr lang="zh-CN" altLang="en-US" sz="1600" dirty="0">
                  <a:latin typeface="SimHei" panose="02010609060101010101" pitchFamily="49" charset="-122"/>
                  <a:ea typeface="SimHei" panose="02010609060101010101" pitchFamily="49" charset="-122"/>
                  <a:cs typeface="微软雅黑"/>
                </a:rPr>
                <a:t>万次读写操作，适合日志型文件存储</a:t>
              </a:r>
            </a:p>
          </p:txBody>
        </p:sp>
      </p:grpSp>
      <p:grpSp>
        <p:nvGrpSpPr>
          <p:cNvPr id="13" name="组 12"/>
          <p:cNvGrpSpPr/>
          <p:nvPr/>
        </p:nvGrpSpPr>
        <p:grpSpPr>
          <a:xfrm>
            <a:off x="5447333" y="4509119"/>
            <a:ext cx="3240000" cy="1061032"/>
            <a:chOff x="7241707" y="5199617"/>
            <a:chExt cx="4320000" cy="1414710"/>
          </a:xfrm>
        </p:grpSpPr>
        <p:sp>
          <p:nvSpPr>
            <p:cNvPr id="9" name="矩形 8"/>
            <p:cNvSpPr/>
            <p:nvPr/>
          </p:nvSpPr>
          <p:spPr>
            <a:xfrm>
              <a:off x="8283452" y="5199617"/>
              <a:ext cx="2650727" cy="697627"/>
            </a:xfrm>
            <a:prstGeom prst="rect">
              <a:avLst/>
            </a:prstGeom>
            <a:ln w="38100" cmpd="sng">
              <a:solidFill>
                <a:srgbClr val="E43F43"/>
              </a:solidFill>
            </a:ln>
          </p:spPr>
          <p:txBody>
            <a:bodyPr wrap="none">
              <a:spAutoFit/>
            </a:bodyPr>
            <a:lstStyle/>
            <a:p>
              <a:r>
                <a:rPr lang="zh-CN" altLang="en-US" sz="2800" b="1" dirty="0">
                  <a:latin typeface="SimHei" panose="02010609060101010101" pitchFamily="49" charset="-122"/>
                  <a:ea typeface="SimHei" panose="02010609060101010101" pitchFamily="49" charset="-122"/>
                  <a:cs typeface="微软雅黑"/>
                </a:rPr>
                <a:t>低廉的成本</a:t>
              </a:r>
            </a:p>
          </p:txBody>
        </p:sp>
        <p:sp>
          <p:nvSpPr>
            <p:cNvPr id="10" name="矩形 9"/>
            <p:cNvSpPr/>
            <p:nvPr/>
          </p:nvSpPr>
          <p:spPr>
            <a:xfrm>
              <a:off x="7241707" y="5834627"/>
              <a:ext cx="4320000" cy="779700"/>
            </a:xfrm>
            <a:prstGeom prst="rect">
              <a:avLst/>
            </a:prstGeom>
          </p:spPr>
          <p:txBody>
            <a:bodyPr wrap="square">
              <a:spAutoFit/>
            </a:bodyPr>
            <a:lstStyle/>
            <a:p>
              <a:pPr algn="ctr"/>
              <a:r>
                <a:rPr lang="zh-CN" altLang="en-US" sz="1600" dirty="0">
                  <a:latin typeface="SimHei" panose="02010609060101010101" pitchFamily="49" charset="-122"/>
                  <a:ea typeface="SimHei" panose="02010609060101010101" pitchFamily="49" charset="-122"/>
                  <a:cs typeface="微软雅黑"/>
                </a:rPr>
                <a:t>主要为开源软件，没有关系型数据库昂贵的使用权成本</a:t>
              </a:r>
            </a:p>
          </p:txBody>
        </p:sp>
      </p:grpSp>
    </p:spTree>
    <p:extLst>
      <p:ext uri="{BB962C8B-B14F-4D97-AF65-F5344CB8AC3E}">
        <p14:creationId xmlns:p14="http://schemas.microsoft.com/office/powerpoint/2010/main" val="2392082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sz="4800" b="1">
                <a:solidFill>
                  <a:srgbClr val="2826F5"/>
                </a:solidFill>
              </a:rPr>
              <a:t>典型</a:t>
            </a:r>
            <a:r>
              <a:rPr lang="en-US" altLang="zh-CN" sz="4800" b="1" dirty="0">
                <a:solidFill>
                  <a:srgbClr val="2826F5"/>
                </a:solidFill>
              </a:rPr>
              <a:t>NoSQL</a:t>
            </a:r>
            <a:r>
              <a:rPr lang="zh-CN" altLang="en-US" sz="4800" b="1" dirty="0">
                <a:solidFill>
                  <a:srgbClr val="2826F5"/>
                </a:solidFill>
              </a:rPr>
              <a:t>数据库</a:t>
            </a:r>
            <a:endParaRPr lang="zh-CN" altLang="en-US" sz="4800" b="1" dirty="0"/>
          </a:p>
        </p:txBody>
      </p:sp>
      <p:sp>
        <p:nvSpPr>
          <p:cNvPr id="3" name="内容占位符 2"/>
          <p:cNvSpPr>
            <a:spLocks noGrp="1"/>
          </p:cNvSpPr>
          <p:nvPr>
            <p:ph idx="1"/>
          </p:nvPr>
        </p:nvSpPr>
        <p:spPr>
          <a:xfrm>
            <a:off x="19878" y="1086813"/>
            <a:ext cx="4264091" cy="4525963"/>
          </a:xfrm>
        </p:spPr>
        <p:txBody>
          <a:bodyPr/>
          <a:lstStyle/>
          <a:p>
            <a:pPr marL="301950" indent="-245745">
              <a:buSzPct val="60000"/>
              <a:buFont typeface="Wingdings" panose="05000000000000000000" charset="0"/>
              <a:buChar char=""/>
            </a:pPr>
            <a:r>
              <a:rPr lang="zh-CN" altLang="en-US" kern="0" dirty="0">
                <a:latin typeface="SimHei" panose="02010609060101010101" pitchFamily="49" charset="-122"/>
                <a:ea typeface="SimHei" panose="02010609060101010101" pitchFamily="49" charset="-122"/>
                <a:cs typeface="宋体" panose="02010600030101010101" pitchFamily="2" charset="-122"/>
              </a:rPr>
              <a:t>键值数据库</a:t>
            </a:r>
            <a:endParaRPr lang="en-US" altLang="zh-CN" kern="0" dirty="0">
              <a:latin typeface="SimHei" panose="02010609060101010101" pitchFamily="49" charset="-122"/>
              <a:ea typeface="SimHei" panose="02010609060101010101" pitchFamily="49" charset="-122"/>
              <a:cs typeface="宋体" panose="02010600030101010101" pitchFamily="2" charset="-122"/>
            </a:endParaRPr>
          </a:p>
          <a:p>
            <a:pPr marL="301950" indent="-245745">
              <a:buSzPct val="60000"/>
              <a:buFont typeface="Wingdings" panose="05000000000000000000" charset="0"/>
              <a:buChar char=""/>
            </a:pPr>
            <a:r>
              <a:rPr lang="zh-CN" altLang="en-US" kern="0" dirty="0">
                <a:solidFill>
                  <a:srgbClr val="ED5463"/>
                </a:solidFill>
                <a:latin typeface="SimHei" panose="02010609060101010101" pitchFamily="49" charset="-122"/>
                <a:ea typeface="SimHei" panose="02010609060101010101" pitchFamily="49" charset="-122"/>
                <a:cs typeface="宋体" panose="02010600030101010101" pitchFamily="2" charset="-122"/>
              </a:rPr>
              <a:t>图数据库</a:t>
            </a:r>
          </a:p>
          <a:p>
            <a:pPr marL="301950" indent="-245745">
              <a:buSzPct val="60000"/>
              <a:buFont typeface="Wingdings" panose="05000000000000000000" charset="0"/>
              <a:buChar char=""/>
            </a:pPr>
            <a:r>
              <a:rPr lang="zh-CN" altLang="en-US" kern="0" dirty="0">
                <a:solidFill>
                  <a:srgbClr val="176BF9"/>
                </a:solidFill>
                <a:latin typeface="SimHei" panose="02010609060101010101" pitchFamily="49" charset="-122"/>
                <a:ea typeface="SimHei" panose="02010609060101010101" pitchFamily="49" charset="-122"/>
                <a:cs typeface="宋体" panose="02010600030101010101" pitchFamily="2" charset="-122"/>
              </a:rPr>
              <a:t>列数据库</a:t>
            </a:r>
            <a:endParaRPr lang="en-US" altLang="zh-CN" kern="0" dirty="0">
              <a:solidFill>
                <a:srgbClr val="176BF9"/>
              </a:solidFill>
              <a:latin typeface="SimHei" panose="02010609060101010101" pitchFamily="49" charset="-122"/>
              <a:ea typeface="SimHei" panose="02010609060101010101" pitchFamily="49" charset="-122"/>
              <a:cs typeface="宋体" panose="02010600030101010101" pitchFamily="2" charset="-122"/>
            </a:endParaRPr>
          </a:p>
          <a:p>
            <a:pPr marL="301950" indent="-245745">
              <a:buSzPct val="60000"/>
              <a:buFont typeface="Wingdings" panose="05000000000000000000" charset="0"/>
              <a:buChar char=""/>
            </a:pPr>
            <a:r>
              <a:rPr lang="zh-CN" altLang="en-US" kern="0" dirty="0">
                <a:solidFill>
                  <a:srgbClr val="8065A2"/>
                </a:solidFill>
                <a:latin typeface="SimHei" panose="02010609060101010101" pitchFamily="49" charset="-122"/>
                <a:ea typeface="SimHei" panose="02010609060101010101" pitchFamily="49" charset="-122"/>
                <a:cs typeface="宋体" panose="02010600030101010101" pitchFamily="2" charset="-122"/>
              </a:rPr>
              <a:t>文档数据库</a:t>
            </a:r>
            <a:endParaRPr lang="en-US" altLang="zh-CN" kern="0" dirty="0">
              <a:solidFill>
                <a:srgbClr val="8065A2"/>
              </a:solidFill>
              <a:latin typeface="SimHei" panose="02010609060101010101" pitchFamily="49" charset="-122"/>
              <a:ea typeface="SimHei" panose="02010609060101010101" pitchFamily="49" charset="-122"/>
              <a:cs typeface="宋体" panose="02010600030101010101" pitchFamily="2" charset="-122"/>
            </a:endParaRPr>
          </a:p>
        </p:txBody>
      </p:sp>
      <p:sp>
        <p:nvSpPr>
          <p:cNvPr id="6" name="AutoShape 4" descr="âcap theoremâçå¾çæç´¢ç»æ"/>
          <p:cNvSpPr>
            <a:spLocks noChangeAspect="1" noChangeArrowheads="1"/>
          </p:cNvSpPr>
          <p:nvPr/>
        </p:nvSpPr>
        <p:spPr bwMode="auto">
          <a:xfrm>
            <a:off x="63500" y="720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Picture 7">
            <a:extLst>
              <a:ext uri="{FF2B5EF4-FFF2-40B4-BE49-F238E27FC236}">
                <a16:creationId xmlns:a16="http://schemas.microsoft.com/office/drawing/2014/main" id="{1E50C8C6-0B4B-EA44-9509-532728677599}"/>
              </a:ext>
            </a:extLst>
          </p:cNvPr>
          <p:cNvPicPr>
            <a:picLocks noChangeAspect="1"/>
          </p:cNvPicPr>
          <p:nvPr/>
        </p:nvPicPr>
        <p:blipFill>
          <a:blip r:embed="rId2"/>
          <a:stretch>
            <a:fillRect/>
          </a:stretch>
        </p:blipFill>
        <p:spPr>
          <a:xfrm>
            <a:off x="179512" y="3573015"/>
            <a:ext cx="3166673" cy="3166673"/>
          </a:xfrm>
          <a:prstGeom prst="rect">
            <a:avLst/>
          </a:prstGeom>
        </p:spPr>
      </p:pic>
      <p:pic>
        <p:nvPicPr>
          <p:cNvPr id="9" name="图片 5">
            <a:extLst>
              <a:ext uri="{FF2B5EF4-FFF2-40B4-BE49-F238E27FC236}">
                <a16:creationId xmlns:a16="http://schemas.microsoft.com/office/drawing/2014/main" id="{DDC006EC-46F8-E143-8C19-55706D87490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16493" y="1116053"/>
            <a:ext cx="5690388" cy="3888433"/>
          </a:xfrm>
          <a:prstGeom prst="rect">
            <a:avLst/>
          </a:prstGeom>
        </p:spPr>
      </p:pic>
    </p:spTree>
    <p:extLst>
      <p:ext uri="{BB962C8B-B14F-4D97-AF65-F5344CB8AC3E}">
        <p14:creationId xmlns:p14="http://schemas.microsoft.com/office/powerpoint/2010/main" val="2078668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A39-E391-2B4B-8773-AAE743738C39}"/>
              </a:ext>
            </a:extLst>
          </p:cNvPr>
          <p:cNvSpPr>
            <a:spLocks noGrp="1"/>
          </p:cNvSpPr>
          <p:nvPr>
            <p:ph type="title"/>
          </p:nvPr>
        </p:nvSpPr>
        <p:spPr/>
        <p:txBody>
          <a:bodyPr/>
          <a:lstStyle/>
          <a:p>
            <a:r>
              <a:rPr lang="ja-JP" altLang="en-US" sz="4800" b="1">
                <a:solidFill>
                  <a:srgbClr val="2826F5"/>
                </a:solidFill>
              </a:rPr>
              <a:t>典型</a:t>
            </a:r>
            <a:r>
              <a:rPr lang="en-US" altLang="zh-CN" sz="4800" b="1" dirty="0">
                <a:solidFill>
                  <a:srgbClr val="2826F5"/>
                </a:solidFill>
              </a:rPr>
              <a:t>NoSQL</a:t>
            </a:r>
            <a:r>
              <a:rPr lang="zh-CN" altLang="en-US" sz="4800" b="1" dirty="0">
                <a:solidFill>
                  <a:srgbClr val="2826F5"/>
                </a:solidFill>
              </a:rPr>
              <a:t>数据库</a:t>
            </a:r>
            <a:r>
              <a:rPr lang="ja-JP" altLang="en-US" sz="4800" b="1">
                <a:solidFill>
                  <a:srgbClr val="2826F5"/>
                </a:solidFill>
              </a:rPr>
              <a:t>比较</a:t>
            </a:r>
            <a:endParaRPr lang="en-US" sz="4800" b="1" dirty="0"/>
          </a:p>
        </p:txBody>
      </p:sp>
      <p:graphicFrame>
        <p:nvGraphicFramePr>
          <p:cNvPr id="4" name="Content Placeholder 3">
            <a:extLst>
              <a:ext uri="{FF2B5EF4-FFF2-40B4-BE49-F238E27FC236}">
                <a16:creationId xmlns:a16="http://schemas.microsoft.com/office/drawing/2014/main" id="{96DB9B08-93CD-7B4B-8894-E1C4DC9E737B}"/>
              </a:ext>
            </a:extLst>
          </p:cNvPr>
          <p:cNvGraphicFramePr>
            <a:graphicFrameLocks noGrp="1"/>
          </p:cNvGraphicFramePr>
          <p:nvPr>
            <p:ph idx="1"/>
            <p:extLst>
              <p:ext uri="{D42A27DB-BD31-4B8C-83A1-F6EECF244321}">
                <p14:modId xmlns:p14="http://schemas.microsoft.com/office/powerpoint/2010/main" val="1475467280"/>
              </p:ext>
            </p:extLst>
          </p:nvPr>
        </p:nvGraphicFramePr>
        <p:xfrm>
          <a:off x="0" y="1396008"/>
          <a:ext cx="9123360" cy="3833192"/>
        </p:xfrm>
        <a:graphic>
          <a:graphicData uri="http://schemas.openxmlformats.org/drawingml/2006/table">
            <a:tbl>
              <a:tblPr firstRow="1" bandRow="1">
                <a:tableStyleId>{5C22544A-7EE6-4342-B048-85BDC9FD1C3A}</a:tableStyleId>
              </a:tblPr>
              <a:tblGrid>
                <a:gridCol w="1824672">
                  <a:extLst>
                    <a:ext uri="{9D8B030D-6E8A-4147-A177-3AD203B41FA5}">
                      <a16:colId xmlns:a16="http://schemas.microsoft.com/office/drawing/2014/main" val="1918647842"/>
                    </a:ext>
                  </a:extLst>
                </a:gridCol>
                <a:gridCol w="1824672">
                  <a:extLst>
                    <a:ext uri="{9D8B030D-6E8A-4147-A177-3AD203B41FA5}">
                      <a16:colId xmlns:a16="http://schemas.microsoft.com/office/drawing/2014/main" val="2240317769"/>
                    </a:ext>
                  </a:extLst>
                </a:gridCol>
                <a:gridCol w="1824672">
                  <a:extLst>
                    <a:ext uri="{9D8B030D-6E8A-4147-A177-3AD203B41FA5}">
                      <a16:colId xmlns:a16="http://schemas.microsoft.com/office/drawing/2014/main" val="2505833783"/>
                    </a:ext>
                  </a:extLst>
                </a:gridCol>
                <a:gridCol w="1824672">
                  <a:extLst>
                    <a:ext uri="{9D8B030D-6E8A-4147-A177-3AD203B41FA5}">
                      <a16:colId xmlns:a16="http://schemas.microsoft.com/office/drawing/2014/main" val="1507698778"/>
                    </a:ext>
                  </a:extLst>
                </a:gridCol>
                <a:gridCol w="1824672">
                  <a:extLst>
                    <a:ext uri="{9D8B030D-6E8A-4147-A177-3AD203B41FA5}">
                      <a16:colId xmlns:a16="http://schemas.microsoft.com/office/drawing/2014/main" val="3961176066"/>
                    </a:ext>
                  </a:extLst>
                </a:gridCol>
              </a:tblGrid>
              <a:tr h="576064">
                <a:tc>
                  <a:txBody>
                    <a:bodyPr/>
                    <a:lstStyle/>
                    <a:p>
                      <a:endParaRPr lang="en-US" sz="2800" dirty="0">
                        <a:latin typeface="+mn-lt"/>
                        <a:ea typeface="SimHei" panose="02010609060101010101" pitchFamily="49" charset="-122"/>
                      </a:endParaRPr>
                    </a:p>
                  </a:txBody>
                  <a:tcPr/>
                </a:tc>
                <a:tc>
                  <a:txBody>
                    <a:bodyPr/>
                    <a:lstStyle/>
                    <a:p>
                      <a:r>
                        <a:rPr lang="en-US" sz="2800" dirty="0">
                          <a:latin typeface="+mn-lt"/>
                          <a:ea typeface="SimHei" panose="02010609060101010101" pitchFamily="49" charset="-122"/>
                        </a:rPr>
                        <a:t>HBase</a:t>
                      </a:r>
                    </a:p>
                  </a:txBody>
                  <a:tcPr/>
                </a:tc>
                <a:tc>
                  <a:txBody>
                    <a:bodyPr/>
                    <a:lstStyle/>
                    <a:p>
                      <a:r>
                        <a:rPr lang="en-US" altLang="zh-CN" sz="2800" dirty="0">
                          <a:latin typeface="+mn-lt"/>
                          <a:ea typeface="SimHei" panose="02010609060101010101" pitchFamily="49" charset="-122"/>
                        </a:rPr>
                        <a:t>MongoDB</a:t>
                      </a:r>
                      <a:endParaRPr lang="en-US" sz="2800" dirty="0">
                        <a:latin typeface="+mn-lt"/>
                        <a:ea typeface="SimHei" panose="02010609060101010101" pitchFamily="49" charset="-122"/>
                      </a:endParaRPr>
                    </a:p>
                  </a:txBody>
                  <a:tcPr/>
                </a:tc>
                <a:tc>
                  <a:txBody>
                    <a:bodyPr/>
                    <a:lstStyle/>
                    <a:p>
                      <a:r>
                        <a:rPr lang="en-US" altLang="zh-CN" sz="2800" dirty="0">
                          <a:latin typeface="+mn-lt"/>
                          <a:ea typeface="SimHei" panose="02010609060101010101" pitchFamily="49" charset="-122"/>
                        </a:rPr>
                        <a:t>Cassandra</a:t>
                      </a:r>
                      <a:endParaRPr lang="en-US" sz="2800" dirty="0">
                        <a:latin typeface="+mn-lt"/>
                        <a:ea typeface="SimHei" panose="02010609060101010101" pitchFamily="49" charset="-122"/>
                      </a:endParaRPr>
                    </a:p>
                  </a:txBody>
                  <a:tcPr/>
                </a:tc>
                <a:tc>
                  <a:txBody>
                    <a:bodyPr/>
                    <a:lstStyle/>
                    <a:p>
                      <a:r>
                        <a:rPr lang="en-US" altLang="zh-CN" sz="2800" dirty="0">
                          <a:latin typeface="+mn-lt"/>
                          <a:ea typeface="SimHei" panose="02010609060101010101" pitchFamily="49" charset="-122"/>
                        </a:rPr>
                        <a:t>Redis</a:t>
                      </a:r>
                      <a:endParaRPr lang="en-US" sz="2800" dirty="0">
                        <a:latin typeface="+mn-lt"/>
                        <a:ea typeface="SimHei" panose="02010609060101010101" pitchFamily="49" charset="-122"/>
                      </a:endParaRPr>
                    </a:p>
                  </a:txBody>
                  <a:tcPr/>
                </a:tc>
                <a:extLst>
                  <a:ext uri="{0D108BD9-81ED-4DB2-BD59-A6C34878D82A}">
                    <a16:rowId xmlns:a16="http://schemas.microsoft.com/office/drawing/2014/main" val="3495831440"/>
                  </a:ext>
                </a:extLst>
              </a:tr>
              <a:tr h="576064">
                <a:tc>
                  <a:txBody>
                    <a:bodyPr/>
                    <a:lstStyle/>
                    <a:p>
                      <a:r>
                        <a:rPr lang="ja-JP" altLang="en-US" sz="2800">
                          <a:latin typeface="+mn-lt"/>
                          <a:ea typeface="SimHei" panose="02010609060101010101" pitchFamily="49" charset="-122"/>
                        </a:rPr>
                        <a:t>数据模型</a:t>
                      </a:r>
                      <a:endParaRPr lang="en-US" sz="2800" dirty="0">
                        <a:latin typeface="+mn-lt"/>
                        <a:ea typeface="SimHei" panose="02010609060101010101" pitchFamily="49" charset="-122"/>
                      </a:endParaRPr>
                    </a:p>
                  </a:txBody>
                  <a:tcPr/>
                </a:tc>
                <a:tc>
                  <a:txBody>
                    <a:bodyPr/>
                    <a:lstStyle/>
                    <a:p>
                      <a:r>
                        <a:rPr lang="en-US" sz="2800" dirty="0">
                          <a:latin typeface="+mn-lt"/>
                          <a:ea typeface="SimHei" panose="02010609060101010101" pitchFamily="49" charset="-122"/>
                        </a:rPr>
                        <a:t>Column</a:t>
                      </a:r>
                    </a:p>
                  </a:txBody>
                  <a:tcPr/>
                </a:tc>
                <a:tc>
                  <a:txBody>
                    <a:bodyPr/>
                    <a:lstStyle/>
                    <a:p>
                      <a:r>
                        <a:rPr lang="en-US" sz="2800" dirty="0">
                          <a:latin typeface="+mn-lt"/>
                          <a:ea typeface="SimHei" panose="02010609060101010101" pitchFamily="49" charset="-122"/>
                        </a:rPr>
                        <a:t>Do</a:t>
                      </a:r>
                      <a:r>
                        <a:rPr lang="en-US" altLang="zh-CN" sz="2800" dirty="0">
                          <a:latin typeface="+mn-lt"/>
                          <a:ea typeface="SimHei" panose="02010609060101010101" pitchFamily="49" charset="-122"/>
                        </a:rPr>
                        <a:t>cument</a:t>
                      </a:r>
                      <a:endParaRPr lang="en-US" sz="2800" dirty="0">
                        <a:latin typeface="+mn-lt"/>
                        <a:ea typeface="SimHei" panose="02010609060101010101" pitchFamily="49" charset="-122"/>
                      </a:endParaRPr>
                    </a:p>
                  </a:txBody>
                  <a:tcPr/>
                </a:tc>
                <a:tc>
                  <a:txBody>
                    <a:bodyPr/>
                    <a:lstStyle/>
                    <a:p>
                      <a:r>
                        <a:rPr lang="en-US" sz="2800" dirty="0">
                          <a:latin typeface="+mn-lt"/>
                          <a:ea typeface="SimHei" panose="02010609060101010101" pitchFamily="49" charset="-122"/>
                        </a:rPr>
                        <a:t>Colu</a:t>
                      </a:r>
                      <a:r>
                        <a:rPr lang="en-US" altLang="zh-CN" sz="2800" dirty="0">
                          <a:latin typeface="+mn-lt"/>
                          <a:ea typeface="SimHei" panose="02010609060101010101" pitchFamily="49" charset="-122"/>
                        </a:rPr>
                        <a:t>mn</a:t>
                      </a:r>
                      <a:endParaRPr lang="en-US" sz="2800" dirty="0">
                        <a:latin typeface="+mn-lt"/>
                        <a:ea typeface="SimHei" panose="02010609060101010101" pitchFamily="49" charset="-122"/>
                      </a:endParaRPr>
                    </a:p>
                  </a:txBody>
                  <a:tcPr/>
                </a:tc>
                <a:tc>
                  <a:txBody>
                    <a:bodyPr/>
                    <a:lstStyle/>
                    <a:p>
                      <a:r>
                        <a:rPr lang="en-US" sz="2800" dirty="0">
                          <a:latin typeface="+mn-lt"/>
                          <a:ea typeface="SimHei" panose="02010609060101010101" pitchFamily="49" charset="-122"/>
                        </a:rPr>
                        <a:t>Key</a:t>
                      </a:r>
                      <a:r>
                        <a:rPr lang="en-US" altLang="zh-CN" sz="2800" dirty="0">
                          <a:latin typeface="+mn-lt"/>
                          <a:ea typeface="SimHei" panose="02010609060101010101" pitchFamily="49" charset="-122"/>
                        </a:rPr>
                        <a:t>-Value</a:t>
                      </a:r>
                      <a:endParaRPr lang="en-US" sz="2800" dirty="0">
                        <a:latin typeface="+mn-lt"/>
                        <a:ea typeface="SimHei" panose="02010609060101010101" pitchFamily="49" charset="-122"/>
                      </a:endParaRPr>
                    </a:p>
                  </a:txBody>
                  <a:tcPr/>
                </a:tc>
                <a:extLst>
                  <a:ext uri="{0D108BD9-81ED-4DB2-BD59-A6C34878D82A}">
                    <a16:rowId xmlns:a16="http://schemas.microsoft.com/office/drawing/2014/main" val="3743690756"/>
                  </a:ext>
                </a:extLst>
              </a:tr>
              <a:tr h="576064">
                <a:tc>
                  <a:txBody>
                    <a:bodyPr/>
                    <a:lstStyle/>
                    <a:p>
                      <a:r>
                        <a:rPr lang="ja-JP" altLang="en-US" sz="2800">
                          <a:latin typeface="+mn-lt"/>
                          <a:ea typeface="SimHei" panose="02010609060101010101" pitchFamily="49" charset="-122"/>
                        </a:rPr>
                        <a:t>存储模型</a:t>
                      </a:r>
                      <a:endParaRPr lang="en-US" sz="2800" dirty="0">
                        <a:latin typeface="+mn-lt"/>
                        <a:ea typeface="SimHei" panose="02010609060101010101" pitchFamily="49" charset="-122"/>
                      </a:endParaRPr>
                    </a:p>
                  </a:txBody>
                  <a:tcPr/>
                </a:tc>
                <a:tc>
                  <a:txBody>
                    <a:bodyPr/>
                    <a:lstStyle/>
                    <a:p>
                      <a:r>
                        <a:rPr lang="en-US" altLang="zh-CN" sz="2800" dirty="0">
                          <a:latin typeface="+mn-lt"/>
                          <a:ea typeface="SimHei" panose="02010609060101010101" pitchFamily="49" charset="-122"/>
                        </a:rPr>
                        <a:t>HDFS</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普通存储</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普通存储</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内存</a:t>
                      </a:r>
                      <a:endParaRPr lang="en-US" sz="2800" dirty="0">
                        <a:latin typeface="+mn-lt"/>
                        <a:ea typeface="SimHei" panose="02010609060101010101" pitchFamily="49" charset="-122"/>
                      </a:endParaRPr>
                    </a:p>
                  </a:txBody>
                  <a:tcPr/>
                </a:tc>
                <a:extLst>
                  <a:ext uri="{0D108BD9-81ED-4DB2-BD59-A6C34878D82A}">
                    <a16:rowId xmlns:a16="http://schemas.microsoft.com/office/drawing/2014/main" val="1493160240"/>
                  </a:ext>
                </a:extLst>
              </a:tr>
              <a:tr h="0">
                <a:tc>
                  <a:txBody>
                    <a:bodyPr/>
                    <a:lstStyle/>
                    <a:p>
                      <a:r>
                        <a:rPr lang="ja-JP" altLang="en-US" sz="2800">
                          <a:latin typeface="+mn-lt"/>
                          <a:ea typeface="SimHei" panose="02010609060101010101" pitchFamily="49" charset="-122"/>
                        </a:rPr>
                        <a:t>数据一致性</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强一致性保证</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最终一致性保证</a:t>
                      </a:r>
                      <a:endParaRPr lang="en-US" sz="2800" dirty="0">
                        <a:latin typeface="+mn-lt"/>
                        <a:ea typeface="SimHei"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a:latin typeface="+mn-lt"/>
                          <a:ea typeface="SimHei" panose="02010609060101010101" pitchFamily="49" charset="-122"/>
                        </a:rPr>
                        <a:t>最终一致性保证</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无一致性保证</a:t>
                      </a:r>
                      <a:endParaRPr lang="en-US" sz="2800" dirty="0">
                        <a:latin typeface="+mn-lt"/>
                        <a:ea typeface="SimHei" panose="02010609060101010101" pitchFamily="49" charset="-122"/>
                      </a:endParaRPr>
                    </a:p>
                  </a:txBody>
                  <a:tcPr/>
                </a:tc>
                <a:extLst>
                  <a:ext uri="{0D108BD9-81ED-4DB2-BD59-A6C34878D82A}">
                    <a16:rowId xmlns:a16="http://schemas.microsoft.com/office/drawing/2014/main" val="3241456215"/>
                  </a:ext>
                </a:extLst>
              </a:tr>
              <a:tr h="584056">
                <a:tc>
                  <a:txBody>
                    <a:bodyPr/>
                    <a:lstStyle/>
                    <a:p>
                      <a:r>
                        <a:rPr lang="ja-JP" altLang="en-US" sz="2800">
                          <a:latin typeface="+mn-lt"/>
                          <a:ea typeface="SimHei" panose="02010609060101010101" pitchFamily="49" charset="-122"/>
                        </a:rPr>
                        <a:t>数据压缩</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支持</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支持</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支持</a:t>
                      </a:r>
                      <a:endParaRPr lang="en-US" sz="2800" dirty="0">
                        <a:latin typeface="+mn-lt"/>
                        <a:ea typeface="SimHei"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800" b="0" i="0" u="none" strike="noStrike" kern="1200" cap="none" spc="0" normalizeH="0" baseline="0" noProof="0">
                          <a:ln>
                            <a:noFill/>
                          </a:ln>
                          <a:solidFill>
                            <a:prstClr val="black"/>
                          </a:solidFill>
                          <a:effectLst/>
                          <a:uLnTx/>
                          <a:uFillTx/>
                          <a:latin typeface="+mn-lt"/>
                          <a:ea typeface="SimHei" panose="02010609060101010101" pitchFamily="49" charset="-122"/>
                          <a:cs typeface="+mn-cs"/>
                        </a:rPr>
                        <a:t>不支持</a:t>
                      </a:r>
                      <a:endParaRPr kumimoji="0" lang="en-US" sz="2800" b="0" i="0" u="none" strike="noStrike" kern="1200" cap="none" spc="0" normalizeH="0" baseline="0" noProof="0" dirty="0">
                        <a:ln>
                          <a:noFill/>
                        </a:ln>
                        <a:solidFill>
                          <a:prstClr val="black"/>
                        </a:solidFill>
                        <a:effectLst/>
                        <a:uLnTx/>
                        <a:uFillTx/>
                        <a:latin typeface="+mn-lt"/>
                        <a:ea typeface="SimHei" panose="02010609060101010101" pitchFamily="49" charset="-122"/>
                        <a:cs typeface="+mn-cs"/>
                      </a:endParaRPr>
                    </a:p>
                  </a:txBody>
                  <a:tcPr/>
                </a:tc>
                <a:extLst>
                  <a:ext uri="{0D108BD9-81ED-4DB2-BD59-A6C34878D82A}">
                    <a16:rowId xmlns:a16="http://schemas.microsoft.com/office/drawing/2014/main" val="1953362541"/>
                  </a:ext>
                </a:extLst>
              </a:tr>
              <a:tr h="576064">
                <a:tc>
                  <a:txBody>
                    <a:bodyPr/>
                    <a:lstStyle/>
                    <a:p>
                      <a:r>
                        <a:rPr lang="ja-JP" altLang="en-US" sz="2800">
                          <a:latin typeface="+mn-lt"/>
                          <a:ea typeface="SimHei" panose="02010609060101010101" pitchFamily="49" charset="-122"/>
                        </a:rPr>
                        <a:t>事务支持</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不支持</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不支持</a:t>
                      </a:r>
                      <a:endParaRPr lang="en-US" sz="2800" dirty="0">
                        <a:latin typeface="+mn-lt"/>
                        <a:ea typeface="SimHei" panose="02010609060101010101" pitchFamily="49" charset="-122"/>
                      </a:endParaRPr>
                    </a:p>
                  </a:txBody>
                  <a:tcPr/>
                </a:tc>
                <a:tc>
                  <a:txBody>
                    <a:bodyPr/>
                    <a:lstStyle/>
                    <a:p>
                      <a:r>
                        <a:rPr lang="ja-JP" altLang="en-US" sz="2800">
                          <a:latin typeface="+mn-lt"/>
                          <a:ea typeface="SimHei" panose="02010609060101010101" pitchFamily="49" charset="-122"/>
                        </a:rPr>
                        <a:t>不支持</a:t>
                      </a:r>
                      <a:endParaRPr lang="en-US" sz="2800" dirty="0">
                        <a:latin typeface="+mn-lt"/>
                        <a:ea typeface="SimHei"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800" b="0" i="0" u="none" strike="noStrike" kern="1200" cap="none" spc="0" normalizeH="0" baseline="0" noProof="0">
                          <a:ln>
                            <a:noFill/>
                          </a:ln>
                          <a:solidFill>
                            <a:prstClr val="black"/>
                          </a:solidFill>
                          <a:effectLst/>
                          <a:uLnTx/>
                          <a:uFillTx/>
                          <a:latin typeface="+mn-lt"/>
                          <a:ea typeface="SimHei" panose="02010609060101010101" pitchFamily="49" charset="-122"/>
                          <a:cs typeface="+mn-cs"/>
                        </a:rPr>
                        <a:t>不支持</a:t>
                      </a:r>
                      <a:endParaRPr kumimoji="0" lang="en-US" sz="2800" b="0" i="0" u="none" strike="noStrike" kern="1200" cap="none" spc="0" normalizeH="0" baseline="0" noProof="0" dirty="0">
                        <a:ln>
                          <a:noFill/>
                        </a:ln>
                        <a:solidFill>
                          <a:prstClr val="black"/>
                        </a:solidFill>
                        <a:effectLst/>
                        <a:uLnTx/>
                        <a:uFillTx/>
                        <a:latin typeface="+mn-lt"/>
                        <a:ea typeface="SimHei" panose="02010609060101010101" pitchFamily="49" charset="-122"/>
                        <a:cs typeface="+mn-cs"/>
                      </a:endParaRPr>
                    </a:p>
                  </a:txBody>
                  <a:tcPr/>
                </a:tc>
                <a:extLst>
                  <a:ext uri="{0D108BD9-81ED-4DB2-BD59-A6C34878D82A}">
                    <a16:rowId xmlns:a16="http://schemas.microsoft.com/office/drawing/2014/main" val="1354811031"/>
                  </a:ext>
                </a:extLst>
              </a:tr>
            </a:tbl>
          </a:graphicData>
        </a:graphic>
      </p:graphicFrame>
    </p:spTree>
    <p:extLst>
      <p:ext uri="{BB962C8B-B14F-4D97-AF65-F5344CB8AC3E}">
        <p14:creationId xmlns:p14="http://schemas.microsoft.com/office/powerpoint/2010/main" val="1930599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6FC9-B853-2648-9549-79A7058747C6}"/>
              </a:ext>
            </a:extLst>
          </p:cNvPr>
          <p:cNvSpPr>
            <a:spLocks noGrp="1"/>
          </p:cNvSpPr>
          <p:nvPr>
            <p:ph type="title"/>
          </p:nvPr>
        </p:nvSpPr>
        <p:spPr>
          <a:noFill/>
          <a:ln>
            <a:noFill/>
          </a:ln>
        </p:spPr>
        <p:txBody>
          <a:bodyPr vert="horz" wrap="square" lIns="91440" tIns="45720" rIns="91440" bIns="45720" numCol="1" anchor="ctr" anchorCtr="0" compatLnSpc="1">
            <a:prstTxWarp prst="textNoShape">
              <a:avLst/>
            </a:prstTxWarp>
          </a:bodyPr>
          <a:lstStyle/>
          <a:p>
            <a:r>
              <a:rPr lang="en-US" sz="4800" b="1" dirty="0">
                <a:solidFill>
                  <a:srgbClr val="2826F5"/>
                </a:solidFill>
              </a:rPr>
              <a:t>NoSQL</a:t>
            </a:r>
            <a:r>
              <a:rPr lang="ja-JP" altLang="en-US" sz="4800" b="1">
                <a:solidFill>
                  <a:srgbClr val="2826F5"/>
                </a:solidFill>
              </a:rPr>
              <a:t>数据库优势</a:t>
            </a:r>
            <a:endParaRPr lang="en-US" sz="4800" b="1" dirty="0">
              <a:solidFill>
                <a:srgbClr val="2826F5"/>
              </a:solidFill>
            </a:endParaRPr>
          </a:p>
        </p:txBody>
      </p:sp>
      <p:sp>
        <p:nvSpPr>
          <p:cNvPr id="3" name="Content Placeholder 2">
            <a:extLst>
              <a:ext uri="{FF2B5EF4-FFF2-40B4-BE49-F238E27FC236}">
                <a16:creationId xmlns:a16="http://schemas.microsoft.com/office/drawing/2014/main" id="{6152C4EB-3301-7940-B565-BD3CE226AE07}"/>
              </a:ext>
            </a:extLst>
          </p:cNvPr>
          <p:cNvSpPr>
            <a:spLocks noGrp="1"/>
          </p:cNvSpPr>
          <p:nvPr>
            <p:ph idx="1"/>
          </p:nvPr>
        </p:nvSpPr>
        <p:spPr/>
        <p:txBody>
          <a:bodyPr/>
          <a:lstStyle/>
          <a:p>
            <a:r>
              <a:rPr lang="ja-JP" altLang="en-US"/>
              <a:t>优势主要体现在</a:t>
            </a:r>
          </a:p>
          <a:p>
            <a:pPr lvl="1"/>
            <a:r>
              <a:rPr lang="ja-JP" altLang="en-US"/>
              <a:t>快速的读写：例如</a:t>
            </a:r>
            <a:r>
              <a:rPr lang="en-US" dirty="0"/>
              <a:t>Redis，</a:t>
            </a:r>
            <a:r>
              <a:rPr lang="ja-JP" altLang="en-US"/>
              <a:t>由于其逻辑简单且纯内存操作，性能非常出色，单节点每秒可以处理超过</a:t>
            </a:r>
            <a:r>
              <a:rPr lang="en-US" altLang="ja-JP" dirty="0"/>
              <a:t>10</a:t>
            </a:r>
            <a:r>
              <a:rPr lang="ja-JP" altLang="en-US"/>
              <a:t>万次读写操作</a:t>
            </a:r>
            <a:endParaRPr lang="en-US" altLang="ja-JP" dirty="0"/>
          </a:p>
          <a:p>
            <a:pPr lvl="1"/>
            <a:r>
              <a:rPr lang="ja-JP" altLang="en-US"/>
              <a:t>简单的扩展：例如</a:t>
            </a:r>
            <a:r>
              <a:rPr lang="en-US" dirty="0"/>
              <a:t>Cassandra</a:t>
            </a:r>
            <a:r>
              <a:rPr lang="ja-JP" altLang="en-US"/>
              <a:t>通过轻松地添加新的节点进行扩展</a:t>
            </a:r>
            <a:endParaRPr lang="en-US" altLang="ja-JP" dirty="0"/>
          </a:p>
          <a:p>
            <a:pPr lvl="1"/>
            <a:r>
              <a:rPr lang="ja-JP" altLang="en-US"/>
              <a:t>低廉的成本：这是大多数分布式数据库共有的特点，因为主要都是开源软件，没有昂贵的</a:t>
            </a:r>
            <a:r>
              <a:rPr lang="en-US" dirty="0"/>
              <a:t>License</a:t>
            </a:r>
            <a:r>
              <a:rPr lang="ja-JP" altLang="en-US"/>
              <a:t>成本</a:t>
            </a:r>
            <a:endParaRPr lang="en-US" altLang="ja-JP" dirty="0"/>
          </a:p>
          <a:p>
            <a:endParaRPr lang="en-US" dirty="0"/>
          </a:p>
        </p:txBody>
      </p:sp>
    </p:spTree>
    <p:extLst>
      <p:ext uri="{BB962C8B-B14F-4D97-AF65-F5344CB8AC3E}">
        <p14:creationId xmlns:p14="http://schemas.microsoft.com/office/powerpoint/2010/main" val="2429344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6FC9-B853-2648-9549-79A7058747C6}"/>
              </a:ext>
            </a:extLst>
          </p:cNvPr>
          <p:cNvSpPr>
            <a:spLocks noGrp="1"/>
          </p:cNvSpPr>
          <p:nvPr>
            <p:ph type="title"/>
          </p:nvPr>
        </p:nvSpPr>
        <p:spPr>
          <a:noFill/>
          <a:ln>
            <a:noFill/>
          </a:ln>
        </p:spPr>
        <p:txBody>
          <a:bodyPr vert="horz" wrap="square" lIns="91440" tIns="45720" rIns="91440" bIns="45720" numCol="1" anchor="ctr" anchorCtr="0" compatLnSpc="1">
            <a:prstTxWarp prst="textNoShape">
              <a:avLst/>
            </a:prstTxWarp>
          </a:bodyPr>
          <a:lstStyle/>
          <a:p>
            <a:r>
              <a:rPr lang="en-US" sz="4800" b="1" dirty="0">
                <a:solidFill>
                  <a:srgbClr val="2826F5"/>
                </a:solidFill>
              </a:rPr>
              <a:t>NoSQL</a:t>
            </a:r>
            <a:r>
              <a:rPr lang="ja-JP" altLang="en-US" sz="4800" b="1">
                <a:solidFill>
                  <a:srgbClr val="2826F5"/>
                </a:solidFill>
              </a:rPr>
              <a:t>数据库局限性</a:t>
            </a:r>
            <a:endParaRPr lang="en-US" sz="4800" b="1" dirty="0">
              <a:solidFill>
                <a:srgbClr val="2826F5"/>
              </a:solidFill>
            </a:endParaRPr>
          </a:p>
        </p:txBody>
      </p:sp>
      <p:sp>
        <p:nvSpPr>
          <p:cNvPr id="3" name="Content Placeholder 2">
            <a:extLst>
              <a:ext uri="{FF2B5EF4-FFF2-40B4-BE49-F238E27FC236}">
                <a16:creationId xmlns:a16="http://schemas.microsoft.com/office/drawing/2014/main" id="{6152C4EB-3301-7940-B565-BD3CE226AE07}"/>
              </a:ext>
            </a:extLst>
          </p:cNvPr>
          <p:cNvSpPr>
            <a:spLocks noGrp="1"/>
          </p:cNvSpPr>
          <p:nvPr>
            <p:ph idx="1"/>
          </p:nvPr>
        </p:nvSpPr>
        <p:spPr/>
        <p:txBody>
          <a:bodyPr/>
          <a:lstStyle/>
          <a:p>
            <a:r>
              <a:rPr lang="en-US" altLang="ja-JP" dirty="0"/>
              <a:t>NoSQL</a:t>
            </a:r>
            <a:r>
              <a:rPr lang="ja-JP" altLang="en-US"/>
              <a:t>仍存在以下局限性</a:t>
            </a:r>
          </a:p>
          <a:p>
            <a:pPr lvl="1"/>
            <a:r>
              <a:rPr lang="ja-JP" altLang="en-US"/>
              <a:t>不提供对</a:t>
            </a:r>
            <a:r>
              <a:rPr lang="en-US" dirty="0"/>
              <a:t>SQL</a:t>
            </a:r>
            <a:r>
              <a:rPr lang="ja-JP" altLang="en-US"/>
              <a:t>的支持：如果不支持</a:t>
            </a:r>
            <a:r>
              <a:rPr lang="en-US" dirty="0"/>
              <a:t>SQL</a:t>
            </a:r>
            <a:r>
              <a:rPr lang="ja-JP" altLang="en-US"/>
              <a:t>这样的工业标准，将会对用户产生一定的学习和应用迁移成本</a:t>
            </a:r>
            <a:endParaRPr lang="en-US" altLang="ja-JP" dirty="0"/>
          </a:p>
          <a:p>
            <a:pPr lvl="1"/>
            <a:r>
              <a:rPr lang="ja-JP" altLang="en-US"/>
              <a:t>支持的特性不够丰富：现有产品所提供功能较有限，大多数</a:t>
            </a:r>
            <a:r>
              <a:rPr lang="en-US" dirty="0"/>
              <a:t>NoSQL</a:t>
            </a:r>
            <a:r>
              <a:rPr lang="ja-JP" altLang="en-US"/>
              <a:t>数据库都不支持事务，也不像</a:t>
            </a:r>
            <a:r>
              <a:rPr lang="en-US" dirty="0"/>
              <a:t>MS SQL Server</a:t>
            </a:r>
            <a:r>
              <a:rPr lang="ja-JP" altLang="en-US"/>
              <a:t>和</a:t>
            </a:r>
            <a:r>
              <a:rPr lang="en-US" dirty="0"/>
              <a:t>Oracle</a:t>
            </a:r>
            <a:r>
              <a:rPr lang="ja-JP" altLang="en-US"/>
              <a:t>能提供附加功能，如</a:t>
            </a:r>
            <a:r>
              <a:rPr lang="en-US" dirty="0"/>
              <a:t>BI</a:t>
            </a:r>
            <a:r>
              <a:rPr lang="ja-JP" altLang="en-US"/>
              <a:t>和报表等</a:t>
            </a:r>
            <a:endParaRPr lang="en-US" altLang="ja-JP" dirty="0"/>
          </a:p>
          <a:p>
            <a:pPr lvl="1"/>
            <a:r>
              <a:rPr lang="ja-JP" altLang="en-US"/>
              <a:t>现有产品的不够成熟：大多数产品都还处于初创期，和关系型数据库几十年的完善不可同日而语</a:t>
            </a:r>
            <a:endParaRPr lang="en-US" altLang="ja-JP" dirty="0"/>
          </a:p>
          <a:p>
            <a:endParaRPr lang="en-US" dirty="0"/>
          </a:p>
        </p:txBody>
      </p:sp>
    </p:spTree>
    <p:extLst>
      <p:ext uri="{BB962C8B-B14F-4D97-AF65-F5344CB8AC3E}">
        <p14:creationId xmlns:p14="http://schemas.microsoft.com/office/powerpoint/2010/main" val="3384683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6FC9-B853-2648-9549-79A7058747C6}"/>
              </a:ext>
            </a:extLst>
          </p:cNvPr>
          <p:cNvSpPr>
            <a:spLocks noGrp="1"/>
          </p:cNvSpPr>
          <p:nvPr>
            <p:ph type="title"/>
          </p:nvPr>
        </p:nvSpPr>
        <p:spPr>
          <a:noFill/>
          <a:ln>
            <a:noFill/>
          </a:ln>
        </p:spPr>
        <p:txBody>
          <a:bodyPr vert="horz" wrap="square" lIns="91440" tIns="45720" rIns="91440" bIns="45720" numCol="1" anchor="ctr" anchorCtr="0" compatLnSpc="1">
            <a:prstTxWarp prst="textNoShape">
              <a:avLst/>
            </a:prstTxWarp>
          </a:bodyPr>
          <a:lstStyle/>
          <a:p>
            <a:r>
              <a:rPr lang="en-US" sz="4800" b="1" dirty="0">
                <a:solidFill>
                  <a:srgbClr val="2826F5"/>
                </a:solidFill>
              </a:rPr>
              <a:t>NoSQL</a:t>
            </a:r>
            <a:r>
              <a:rPr lang="ja-JP" altLang="en-US" sz="4800" b="1">
                <a:solidFill>
                  <a:srgbClr val="2826F5"/>
                </a:solidFill>
              </a:rPr>
              <a:t>数据库适用场景</a:t>
            </a:r>
            <a:endParaRPr lang="en-US" sz="4800" b="1" dirty="0">
              <a:solidFill>
                <a:srgbClr val="2826F5"/>
              </a:solidFill>
            </a:endParaRPr>
          </a:p>
        </p:txBody>
      </p:sp>
      <p:sp>
        <p:nvSpPr>
          <p:cNvPr id="3" name="Content Placeholder 2">
            <a:extLst>
              <a:ext uri="{FF2B5EF4-FFF2-40B4-BE49-F238E27FC236}">
                <a16:creationId xmlns:a16="http://schemas.microsoft.com/office/drawing/2014/main" id="{6152C4EB-3301-7940-B565-BD3CE226AE07}"/>
              </a:ext>
            </a:extLst>
          </p:cNvPr>
          <p:cNvSpPr>
            <a:spLocks noGrp="1"/>
          </p:cNvSpPr>
          <p:nvPr>
            <p:ph idx="1"/>
          </p:nvPr>
        </p:nvSpPr>
        <p:spPr>
          <a:xfrm>
            <a:off x="19878" y="1086813"/>
            <a:ext cx="9124122" cy="5294515"/>
          </a:xfrm>
        </p:spPr>
        <p:txBody>
          <a:bodyPr/>
          <a:lstStyle/>
          <a:p>
            <a:pPr>
              <a:spcBef>
                <a:spcPts val="72"/>
              </a:spcBef>
            </a:pPr>
            <a:r>
              <a:rPr lang="ja-JP" altLang="en-US"/>
              <a:t>数据库表</a:t>
            </a:r>
            <a:r>
              <a:rPr lang="en-US" dirty="0"/>
              <a:t>schema</a:t>
            </a:r>
            <a:r>
              <a:rPr lang="ja-JP" altLang="en-US"/>
              <a:t>经常变化 </a:t>
            </a:r>
            <a:endParaRPr lang="en-US" altLang="ja-JP" dirty="0"/>
          </a:p>
          <a:p>
            <a:pPr lvl="1">
              <a:spcBef>
                <a:spcPts val="72"/>
              </a:spcBef>
            </a:pPr>
            <a:r>
              <a:rPr lang="ja-JP" altLang="en-US"/>
              <a:t>比如在线商城，维护产品的属性经常要增加字段</a:t>
            </a:r>
            <a:r>
              <a:rPr lang="zh-CN" altLang="en-US" dirty="0"/>
              <a:t> </a:t>
            </a:r>
            <a:endParaRPr lang="ja-JP" altLang="en-US"/>
          </a:p>
          <a:p>
            <a:pPr>
              <a:spcBef>
                <a:spcPts val="72"/>
              </a:spcBef>
            </a:pPr>
            <a:r>
              <a:rPr lang="ja-JP" altLang="en-US"/>
              <a:t>数据库表字段是复杂数据类型</a:t>
            </a:r>
          </a:p>
          <a:p>
            <a:pPr lvl="1">
              <a:spcBef>
                <a:spcPts val="72"/>
              </a:spcBef>
            </a:pPr>
            <a:r>
              <a:rPr lang="ja-JP" altLang="en-US"/>
              <a:t>对于复杂数据类型，</a:t>
            </a:r>
            <a:r>
              <a:rPr lang="en-US" dirty="0"/>
              <a:t>NoSQL</a:t>
            </a:r>
            <a:r>
              <a:rPr lang="ja-JP" altLang="en-US"/>
              <a:t>以</a:t>
            </a:r>
            <a:r>
              <a:rPr lang="en-US" dirty="0"/>
              <a:t>json</a:t>
            </a:r>
            <a:r>
              <a:rPr lang="ja-JP" altLang="en-US"/>
              <a:t>方式存储，提供了原生态的支持，在效率方便远远高于传统关系型数据库</a:t>
            </a:r>
            <a:endParaRPr lang="en-US" altLang="ja-JP" dirty="0"/>
          </a:p>
          <a:p>
            <a:pPr marL="342900" lvl="1" indent="-342900">
              <a:spcBef>
                <a:spcPts val="72"/>
              </a:spcBef>
              <a:buFont typeface="Arial" charset="0"/>
              <a:buChar char="•"/>
            </a:pPr>
            <a:r>
              <a:rPr lang="ja-JP" altLang="en-US" sz="3200"/>
              <a:t>海量数据的分布式存储</a:t>
            </a:r>
          </a:p>
          <a:p>
            <a:pPr lvl="1">
              <a:spcBef>
                <a:spcPts val="72"/>
              </a:spcBef>
            </a:pPr>
            <a:r>
              <a:rPr lang="ja-JP" altLang="en-US"/>
              <a:t>海量数据的存储如果选用大型商用数据，如</a:t>
            </a:r>
            <a:r>
              <a:rPr lang="en-US" dirty="0"/>
              <a:t>Oracle，</a:t>
            </a:r>
            <a:r>
              <a:rPr lang="ja-JP" altLang="en-US"/>
              <a:t>那么整个解决方案的成本是非常高的，要花很多钱在软硬件上。</a:t>
            </a:r>
            <a:r>
              <a:rPr lang="en-US" dirty="0"/>
              <a:t>NoSQL</a:t>
            </a:r>
            <a:r>
              <a:rPr lang="ja-JP" altLang="en-US"/>
              <a:t>分布式存储，可以部署在廉价的硬件上，是一个性价比非常高的解决方案</a:t>
            </a:r>
            <a:endParaRPr lang="en-US" altLang="ja-JP" dirty="0"/>
          </a:p>
        </p:txBody>
      </p:sp>
    </p:spTree>
    <p:extLst>
      <p:ext uri="{BB962C8B-B14F-4D97-AF65-F5344CB8AC3E}">
        <p14:creationId xmlns:p14="http://schemas.microsoft.com/office/powerpoint/2010/main" val="395382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4800" b="1" dirty="0">
                <a:solidFill>
                  <a:srgbClr val="2826F5"/>
                </a:solidFill>
                <a:sym typeface="+mn-ea"/>
              </a:rPr>
              <a:t>目录</a:t>
            </a:r>
            <a:endParaRPr lang="zh-CN" altLang="zh-CN" sz="4800" b="1" dirty="0">
              <a:solidFill>
                <a:srgbClr val="2826F5"/>
              </a:solidFill>
              <a:latin typeface="隶书" panose="02010509060101010101" pitchFamily="49" charset="-122"/>
              <a:ea typeface="隶书" panose="02010509060101010101" pitchFamily="49" charset="-122"/>
            </a:endParaRPr>
          </a:p>
        </p:txBody>
      </p:sp>
      <p:sp>
        <p:nvSpPr>
          <p:cNvPr id="9219" name="Rectangle 3" descr="Rectangle: Click to edit Master text styles&#10;Second level&#10;Third level&#10;Fourth level&#10;Fifth level"/>
          <p:cNvSpPr>
            <a:spLocks noGrp="1" noChangeArrowheads="1"/>
          </p:cNvSpPr>
          <p:nvPr>
            <p:ph idx="1"/>
          </p:nvPr>
        </p:nvSpPr>
        <p:spPr/>
        <p:txBody>
          <a:bodyPr>
            <a:normAutofit/>
          </a:bodyPr>
          <a:lstStyle/>
          <a:p>
            <a:pPr algn="just">
              <a:lnSpc>
                <a:spcPct val="120000"/>
              </a:lnSpc>
              <a:buFont typeface="Wingdings" pitchFamily="2" charset="2"/>
              <a:buChar char="§"/>
            </a:pPr>
            <a:r>
              <a:rPr lang="ja-JP" altLang="en-HK" sz="3600">
                <a:solidFill>
                  <a:srgbClr val="FF0000"/>
                </a:solidFill>
                <a:ea typeface="SimHei" panose="02010609060101010101" pitchFamily="49" charset="-122"/>
              </a:rPr>
              <a:t>基本</a:t>
            </a:r>
            <a:r>
              <a:rPr lang="ja-JP" altLang="en-US" sz="3600">
                <a:solidFill>
                  <a:srgbClr val="FF0000"/>
                </a:solidFill>
                <a:ea typeface="SimHei" panose="02010609060101010101" pitchFamily="49" charset="-122"/>
              </a:rPr>
              <a:t>概念</a:t>
            </a:r>
            <a:r>
              <a:rPr lang="ja-JP" altLang="en-HK" sz="3600">
                <a:solidFill>
                  <a:srgbClr val="FF0000"/>
                </a:solidFill>
                <a:ea typeface="SimHei" panose="02010609060101010101" pitchFamily="49" charset="-122"/>
              </a:rPr>
              <a:t>和</a:t>
            </a:r>
            <a:r>
              <a:rPr lang="ja-JP" altLang="en-US" sz="3600">
                <a:solidFill>
                  <a:srgbClr val="FF0000"/>
                </a:solidFill>
                <a:ea typeface="SimHei" panose="02010609060101010101" pitchFamily="49" charset="-122"/>
              </a:rPr>
              <a:t>核心需求</a:t>
            </a:r>
            <a:endParaRPr lang="en-HK" altLang="ja-JP" sz="3600" dirty="0">
              <a:solidFill>
                <a:srgbClr val="FF0000"/>
              </a:solidFill>
              <a:ea typeface="SimHei" panose="02010609060101010101" pitchFamily="49" charset="-122"/>
            </a:endParaRPr>
          </a:p>
          <a:p>
            <a:pPr algn="just">
              <a:lnSpc>
                <a:spcPct val="120000"/>
              </a:lnSpc>
              <a:buFont typeface="Wingdings" pitchFamily="2" charset="2"/>
              <a:buChar char="§"/>
            </a:pPr>
            <a:r>
              <a:rPr lang="ja-JP" altLang="en-US" sz="3600">
                <a:solidFill>
                  <a:srgbClr val="080910"/>
                </a:solidFill>
                <a:ea typeface="SimHei" panose="02010609060101010101" pitchFamily="49" charset="-122"/>
              </a:rPr>
              <a:t>新型</a:t>
            </a:r>
            <a:r>
              <a:rPr lang="en-HK" altLang="ja-JP" sz="3600" dirty="0">
                <a:solidFill>
                  <a:srgbClr val="080910"/>
                </a:solidFill>
                <a:ea typeface="SimHei" panose="02010609060101010101" pitchFamily="49" charset="-122"/>
              </a:rPr>
              <a:t>NoSQL</a:t>
            </a:r>
            <a:r>
              <a:rPr lang="ja-JP" altLang="en-US" sz="3600">
                <a:solidFill>
                  <a:srgbClr val="080910"/>
                </a:solidFill>
                <a:ea typeface="SimHei" panose="02010609060101010101" pitchFamily="49" charset="-122"/>
              </a:rPr>
              <a:t>及</a:t>
            </a:r>
            <a:r>
              <a:rPr lang="en-HK" altLang="ja-JP" sz="3600" dirty="0">
                <a:solidFill>
                  <a:srgbClr val="080910"/>
                </a:solidFill>
                <a:ea typeface="SimHei" panose="02010609060101010101" pitchFamily="49" charset="-122"/>
              </a:rPr>
              <a:t>NewSQL</a:t>
            </a:r>
            <a:r>
              <a:rPr lang="ja-JP" altLang="en-US" sz="3600">
                <a:solidFill>
                  <a:srgbClr val="080910"/>
                </a:solidFill>
                <a:ea typeface="SimHei" panose="02010609060101010101" pitchFamily="49" charset="-122"/>
              </a:rPr>
              <a:t>数据库</a:t>
            </a:r>
            <a:endParaRPr lang="en-HK" altLang="ja-JP" sz="3600" dirty="0">
              <a:solidFill>
                <a:srgbClr val="080910"/>
              </a:solidFill>
              <a:ea typeface="SimHei" panose="02010609060101010101" pitchFamily="49" charset="-122"/>
            </a:endParaRPr>
          </a:p>
          <a:p>
            <a:pPr algn="just">
              <a:lnSpc>
                <a:spcPct val="120000"/>
              </a:lnSpc>
              <a:buFont typeface="Wingdings" pitchFamily="2" charset="2"/>
              <a:buChar char="§"/>
            </a:pPr>
            <a:r>
              <a:rPr lang="ja-JP" altLang="en-US" sz="3600">
                <a:solidFill>
                  <a:srgbClr val="080910"/>
                </a:solidFill>
                <a:ea typeface="SimHei" panose="02010609060101010101" pitchFamily="49" charset="-122"/>
              </a:rPr>
              <a:t>典型分布式数据库</a:t>
            </a:r>
            <a:r>
              <a:rPr lang="en-US" altLang="zh-CN" sz="3600" dirty="0">
                <a:solidFill>
                  <a:srgbClr val="080910"/>
                </a:solidFill>
                <a:ea typeface="SimHei" panose="02010609060101010101" pitchFamily="49" charset="-122"/>
              </a:rPr>
              <a:t>HBase</a:t>
            </a:r>
          </a:p>
          <a:p>
            <a:pPr algn="just">
              <a:lnSpc>
                <a:spcPct val="120000"/>
              </a:lnSpc>
              <a:buFont typeface="Wingdings" pitchFamily="2" charset="2"/>
              <a:buChar char="§"/>
            </a:pPr>
            <a:r>
              <a:rPr lang="ja-JP" altLang="en-US" sz="3600">
                <a:solidFill>
                  <a:srgbClr val="080910"/>
                </a:solidFill>
                <a:ea typeface="SimHei" panose="02010609060101010101" pitchFamily="49" charset="-122"/>
              </a:rPr>
              <a:t>研究现状以及未来发展趋势</a:t>
            </a:r>
            <a:endParaRPr lang="en-HK" altLang="ja-JP" sz="3600" dirty="0">
              <a:solidFill>
                <a:srgbClr val="080910"/>
              </a:solidFill>
              <a:ea typeface="SimHei"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HK" altLang="ja-JP" sz="4800" b="1" dirty="0">
                <a:solidFill>
                  <a:srgbClr val="2826F5"/>
                </a:solidFill>
              </a:rPr>
              <a:t>New</a:t>
            </a:r>
            <a:r>
              <a:rPr lang="en-US" altLang="zh-CN" sz="4800" b="1" dirty="0">
                <a:solidFill>
                  <a:srgbClr val="2826F5"/>
                </a:solidFill>
              </a:rPr>
              <a:t>SQL</a:t>
            </a:r>
            <a:r>
              <a:rPr lang="zh-CN" altLang="en-US" sz="4800" b="1" dirty="0">
                <a:solidFill>
                  <a:srgbClr val="2826F5"/>
                </a:solidFill>
              </a:rPr>
              <a:t>数据库</a:t>
            </a:r>
            <a:endParaRPr lang="zh-CN" altLang="en-US" sz="4800" b="1" dirty="0"/>
          </a:p>
        </p:txBody>
      </p:sp>
      <p:sp>
        <p:nvSpPr>
          <p:cNvPr id="3" name="内容占位符 2"/>
          <p:cNvSpPr>
            <a:spLocks noGrp="1"/>
          </p:cNvSpPr>
          <p:nvPr>
            <p:ph idx="1"/>
          </p:nvPr>
        </p:nvSpPr>
        <p:spPr>
          <a:xfrm>
            <a:off x="19878" y="1086813"/>
            <a:ext cx="9144000" cy="4525963"/>
          </a:xfrm>
        </p:spPr>
        <p:txBody>
          <a:bodyPr/>
          <a:lstStyle/>
          <a:p>
            <a:pPr marL="301950" indent="-245745" algn="just">
              <a:buSzPct val="60000"/>
              <a:buFont typeface="Wingdings" panose="05000000000000000000" charset="0"/>
              <a:buChar char=""/>
            </a:pPr>
            <a:r>
              <a:rPr lang="en-US" altLang="zh-CN" kern="0" dirty="0">
                <a:solidFill>
                  <a:prstClr val="black"/>
                </a:solidFill>
                <a:cs typeface="宋体" panose="02010600030101010101" pitchFamily="2" charset="-122"/>
              </a:rPr>
              <a:t>NewSQL</a:t>
            </a:r>
            <a:r>
              <a:rPr lang="zh-CN" altLang="en-US" kern="0" dirty="0">
                <a:solidFill>
                  <a:prstClr val="black"/>
                </a:solidFill>
                <a:cs typeface="宋体" panose="02010600030101010101" pitchFamily="2" charset="-122"/>
              </a:rPr>
              <a:t>是对各种新</a:t>
            </a:r>
            <a:r>
              <a:rPr lang="ja-JP" altLang="en-US" kern="0">
                <a:solidFill>
                  <a:prstClr val="black"/>
                </a:solidFill>
                <a:cs typeface="宋体" panose="02010600030101010101" pitchFamily="2" charset="-122"/>
              </a:rPr>
              <a:t>型</a:t>
            </a:r>
            <a:r>
              <a:rPr lang="zh-CN" altLang="en-US" kern="0" dirty="0">
                <a:solidFill>
                  <a:prstClr val="black"/>
                </a:solidFill>
                <a:cs typeface="宋体" panose="02010600030101010101" pitchFamily="2" charset="-122"/>
              </a:rPr>
              <a:t>可扩展、高性能数据库的简称</a:t>
            </a:r>
            <a:endParaRPr lang="en-US" altLang="zh-CN" kern="0" dirty="0">
              <a:solidFill>
                <a:prstClr val="black"/>
              </a:solidFill>
              <a:cs typeface="宋体" panose="02010600030101010101" pitchFamily="2" charset="-122"/>
            </a:endParaRPr>
          </a:p>
          <a:p>
            <a:pPr marL="301950" indent="-245745" algn="just">
              <a:buSzPct val="60000"/>
              <a:buFont typeface="Wingdings" panose="05000000000000000000" charset="0"/>
              <a:buChar char=""/>
            </a:pPr>
            <a:r>
              <a:rPr lang="en-US" altLang="zh-CN" kern="0" dirty="0">
                <a:solidFill>
                  <a:prstClr val="black"/>
                </a:solidFill>
                <a:cs typeface="宋体" panose="02010600030101010101" pitchFamily="2" charset="-122"/>
              </a:rPr>
              <a:t>NewSQL</a:t>
            </a:r>
            <a:r>
              <a:rPr lang="zh-CN" altLang="en-US" kern="0" dirty="0">
                <a:solidFill>
                  <a:prstClr val="black"/>
                </a:solidFill>
                <a:cs typeface="宋体" panose="02010600030101010101" pitchFamily="2" charset="-122"/>
              </a:rPr>
              <a:t>不仅具有非关系型数据库对海量数据的存储管理能力，还保持了传统数据库的</a:t>
            </a:r>
            <a:r>
              <a:rPr lang="en-US" altLang="zh-CN" kern="0" dirty="0">
                <a:solidFill>
                  <a:prstClr val="black"/>
                </a:solidFill>
                <a:cs typeface="宋体" panose="02010600030101010101" pitchFamily="2" charset="-122"/>
              </a:rPr>
              <a:t>ACID</a:t>
            </a:r>
            <a:r>
              <a:rPr lang="zh-CN" altLang="en-US" kern="0" dirty="0">
                <a:solidFill>
                  <a:prstClr val="black"/>
                </a:solidFill>
                <a:cs typeface="宋体" panose="02010600030101010101" pitchFamily="2" charset="-122"/>
              </a:rPr>
              <a:t>和</a:t>
            </a:r>
            <a:r>
              <a:rPr lang="en-US" altLang="zh-CN" kern="0" dirty="0">
                <a:solidFill>
                  <a:prstClr val="black"/>
                </a:solidFill>
                <a:cs typeface="宋体" panose="02010600030101010101" pitchFamily="2" charset="-122"/>
              </a:rPr>
              <a:t>SQL</a:t>
            </a:r>
            <a:r>
              <a:rPr lang="zh-CN" altLang="en-US" kern="0" dirty="0">
                <a:solidFill>
                  <a:prstClr val="black"/>
                </a:solidFill>
                <a:cs typeface="宋体" panose="02010600030101010101" pitchFamily="2" charset="-122"/>
              </a:rPr>
              <a:t>等特性</a:t>
            </a:r>
          </a:p>
        </p:txBody>
      </p:sp>
      <p:sp>
        <p:nvSpPr>
          <p:cNvPr id="6" name="AutoShape 4" descr="âcap theoremâçå¾çæç´¢ç»æ"/>
          <p:cNvSpPr>
            <a:spLocks noChangeAspect="1" noChangeArrowheads="1"/>
          </p:cNvSpPr>
          <p:nvPr/>
        </p:nvSpPr>
        <p:spPr bwMode="auto">
          <a:xfrm>
            <a:off x="63500" y="720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32114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HK" altLang="ja-JP" sz="4800" b="1" dirty="0">
                <a:solidFill>
                  <a:srgbClr val="2826F5"/>
                </a:solidFill>
              </a:rPr>
              <a:t>New</a:t>
            </a:r>
            <a:r>
              <a:rPr lang="en-US" altLang="zh-CN" sz="4800" b="1" dirty="0">
                <a:solidFill>
                  <a:srgbClr val="2826F5"/>
                </a:solidFill>
              </a:rPr>
              <a:t>SQL</a:t>
            </a:r>
            <a:r>
              <a:rPr lang="zh-CN" altLang="en-US" sz="4800" b="1" dirty="0">
                <a:solidFill>
                  <a:srgbClr val="2826F5"/>
                </a:solidFill>
              </a:rPr>
              <a:t>数据库</a:t>
            </a:r>
            <a:endParaRPr lang="zh-CN" altLang="en-US" sz="4800" b="1" dirty="0"/>
          </a:p>
        </p:txBody>
      </p:sp>
      <p:sp>
        <p:nvSpPr>
          <p:cNvPr id="3" name="内容占位符 2"/>
          <p:cNvSpPr>
            <a:spLocks noGrp="1"/>
          </p:cNvSpPr>
          <p:nvPr>
            <p:ph idx="1"/>
          </p:nvPr>
        </p:nvSpPr>
        <p:spPr>
          <a:xfrm>
            <a:off x="19878" y="1086814"/>
            <a:ext cx="9144000" cy="1888754"/>
          </a:xfrm>
        </p:spPr>
        <p:txBody>
          <a:bodyPr/>
          <a:lstStyle/>
          <a:p>
            <a:r>
              <a:rPr lang="en-US" sz="2800" dirty="0">
                <a:ea typeface="SimHei" panose="02010609060101010101" pitchFamily="49" charset="-122"/>
              </a:rPr>
              <a:t>2014</a:t>
            </a:r>
            <a:r>
              <a:rPr lang="zh-CN" altLang="en-US" sz="2800" dirty="0">
                <a:ea typeface="SimHei" panose="02010609060101010101" pitchFamily="49" charset="-122"/>
                <a:cs typeface="Times New Roman" panose="02020603050405020304" pitchFamily="18" charset="0"/>
              </a:rPr>
              <a:t>年图灵奖得主迈克尔</a:t>
            </a:r>
            <a:r>
              <a:rPr lang="en-US" altLang="zh-CN" sz="2800" dirty="0">
                <a:ea typeface="SimHei" panose="02010609060101010101" pitchFamily="49" charset="-122"/>
                <a:cs typeface="Times New Roman" panose="02020603050405020304" pitchFamily="18" charset="0"/>
              </a:rPr>
              <a:t>·</a:t>
            </a:r>
            <a:r>
              <a:rPr lang="zh-CN" altLang="en-US" sz="2800" dirty="0">
                <a:ea typeface="SimHei" panose="02010609060101010101" pitchFamily="49" charset="-122"/>
                <a:cs typeface="Times New Roman" panose="02020603050405020304" pitchFamily="18" charset="0"/>
              </a:rPr>
              <a:t>斯通布雷克</a:t>
            </a:r>
            <a:r>
              <a:rPr lang="en-US" sz="2800" dirty="0">
                <a:ea typeface="SimHei" panose="02010609060101010101" pitchFamily="49" charset="-122"/>
              </a:rPr>
              <a:t> (Michael </a:t>
            </a:r>
            <a:r>
              <a:rPr lang="en-US" sz="2800" dirty="0" err="1">
                <a:ea typeface="SimHei" panose="02010609060101010101" pitchFamily="49" charset="-122"/>
              </a:rPr>
              <a:t>Stonebraker</a:t>
            </a:r>
            <a:r>
              <a:rPr lang="en-US" sz="2800" dirty="0">
                <a:ea typeface="SimHei" panose="02010609060101010101" pitchFamily="49" charset="-122"/>
              </a:rPr>
              <a:t>) </a:t>
            </a:r>
            <a:r>
              <a:rPr lang="zh-CN" altLang="en-US" sz="2800" dirty="0">
                <a:ea typeface="SimHei" panose="02010609060101010101" pitchFamily="49" charset="-122"/>
                <a:cs typeface="Times New Roman" panose="02020603050405020304" pitchFamily="18" charset="0"/>
              </a:rPr>
              <a:t>对</a:t>
            </a:r>
            <a:r>
              <a:rPr lang="en-US" sz="2800" dirty="0">
                <a:ea typeface="SimHei" panose="02010609060101010101" pitchFamily="49" charset="-122"/>
              </a:rPr>
              <a:t>NewSQL</a:t>
            </a:r>
            <a:r>
              <a:rPr lang="zh-CN" altLang="en-US" sz="2800" dirty="0">
                <a:ea typeface="SimHei" panose="02010609060101010101" pitchFamily="49" charset="-122"/>
                <a:cs typeface="Times New Roman" panose="02020603050405020304" pitchFamily="18" charset="0"/>
              </a:rPr>
              <a:t>的描述是</a:t>
            </a:r>
            <a:r>
              <a:rPr lang="en-US" altLang="zh-CN" sz="2800" dirty="0">
                <a:ea typeface="SimHei" panose="02010609060101010101" pitchFamily="49" charset="-122"/>
                <a:cs typeface="Times New Roman" panose="02020603050405020304" pitchFamily="18" charset="0"/>
              </a:rPr>
              <a:t>:</a:t>
            </a:r>
            <a:r>
              <a:rPr lang="zh-CN" altLang="en-US" sz="2800" dirty="0">
                <a:ea typeface="SimHei" panose="02010609060101010101" pitchFamily="49" charset="-122"/>
                <a:cs typeface="Times New Roman" panose="02020603050405020304" pitchFamily="18" charset="0"/>
              </a:rPr>
              <a:t>“</a:t>
            </a:r>
            <a:r>
              <a:rPr lang="en-US" sz="2800" dirty="0" err="1">
                <a:ea typeface="SimHei" panose="02010609060101010101" pitchFamily="49" charset="-122"/>
                <a:cs typeface="Times New Roman" panose="02020603050405020304" pitchFamily="18" charset="0"/>
              </a:rPr>
              <a:t>关系数据库界面，支持事务处理</a:t>
            </a:r>
            <a:r>
              <a:rPr lang="en-US" sz="2800" dirty="0" err="1">
                <a:ea typeface="SimHei" panose="02010609060101010101" pitchFamily="49" charset="-122"/>
              </a:rPr>
              <a:t>ACID</a:t>
            </a:r>
            <a:r>
              <a:rPr lang="zh-CN" altLang="en-US" sz="2800" dirty="0">
                <a:ea typeface="SimHei" panose="02010609060101010101" pitchFamily="49" charset="-122"/>
                <a:cs typeface="Times New Roman" panose="02020603050405020304" pitchFamily="18" charset="0"/>
              </a:rPr>
              <a:t>特性及并行控制，单一结点高性能，高可扩展结构。</a:t>
            </a:r>
            <a:r>
              <a:rPr lang="en-US" sz="2800" dirty="0">
                <a:ea typeface="SimHei" panose="02010609060101010101" pitchFamily="49" charset="-122"/>
              </a:rPr>
              <a:t>” </a:t>
            </a:r>
          </a:p>
        </p:txBody>
      </p:sp>
      <p:sp>
        <p:nvSpPr>
          <p:cNvPr id="6" name="AutoShape 4" descr="âcap theoremâçå¾çæç´¢ç»æ"/>
          <p:cNvSpPr>
            <a:spLocks noChangeAspect="1" noChangeArrowheads="1"/>
          </p:cNvSpPr>
          <p:nvPr/>
        </p:nvSpPr>
        <p:spPr bwMode="auto">
          <a:xfrm>
            <a:off x="63500" y="720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13">
            <a:extLst>
              <a:ext uri="{FF2B5EF4-FFF2-40B4-BE49-F238E27FC236}">
                <a16:creationId xmlns:a16="http://schemas.microsoft.com/office/drawing/2014/main" id="{8E1CC021-CB1E-1B4D-AD8C-6905593DEA30}"/>
              </a:ext>
            </a:extLst>
          </p:cNvPr>
          <p:cNvSpPr/>
          <p:nvPr/>
        </p:nvSpPr>
        <p:spPr>
          <a:xfrm>
            <a:off x="368300" y="3429000"/>
            <a:ext cx="8691402" cy="2088232"/>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zh-CN" dirty="0">
                <a:solidFill>
                  <a:schemeClr val="tx1"/>
                </a:solidFill>
                <a:latin typeface="Microsoft YaHei" charset="0"/>
                <a:ea typeface="Microsoft YaHei" charset="0"/>
                <a:cs typeface="Microsoft YaHei" charset="0"/>
              </a:rPr>
              <a:t>New SQL</a:t>
            </a:r>
          </a:p>
        </p:txBody>
      </p:sp>
      <p:sp>
        <p:nvSpPr>
          <p:cNvPr id="15" name="TextBox 14">
            <a:extLst>
              <a:ext uri="{FF2B5EF4-FFF2-40B4-BE49-F238E27FC236}">
                <a16:creationId xmlns:a16="http://schemas.microsoft.com/office/drawing/2014/main" id="{19E73EC4-EFF5-DE48-A155-00AEADE3B6A5}"/>
              </a:ext>
            </a:extLst>
          </p:cNvPr>
          <p:cNvSpPr txBox="1"/>
          <p:nvPr/>
        </p:nvSpPr>
        <p:spPr>
          <a:xfrm>
            <a:off x="755576" y="4332904"/>
            <a:ext cx="1768433" cy="338554"/>
          </a:xfrm>
          <a:prstGeom prst="rect">
            <a:avLst/>
          </a:prstGeom>
          <a:noFill/>
        </p:spPr>
        <p:txBody>
          <a:bodyPr wrap="none" rtlCol="0">
            <a:spAutoFit/>
          </a:bodyPr>
          <a:lstStyle/>
          <a:p>
            <a:pPr algn="ctr"/>
            <a:r>
              <a:rPr lang="en-US" altLang="zh-CN" sz="1600" b="1" dirty="0"/>
              <a:t>Google Spanner</a:t>
            </a:r>
          </a:p>
        </p:txBody>
      </p:sp>
      <p:pic>
        <p:nvPicPr>
          <p:cNvPr id="16" name="Picture 16" descr="Clustrix Logo">
            <a:extLst>
              <a:ext uri="{FF2B5EF4-FFF2-40B4-BE49-F238E27FC236}">
                <a16:creationId xmlns:a16="http://schemas.microsoft.com/office/drawing/2014/main" id="{E25D7242-D648-7D40-A568-EFA1A34A0C1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46235" y="4356827"/>
            <a:ext cx="1253776" cy="290706"/>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8" descr="MemSQL logo.">
            <a:extLst>
              <a:ext uri="{FF2B5EF4-FFF2-40B4-BE49-F238E27FC236}">
                <a16:creationId xmlns:a16="http://schemas.microsoft.com/office/drawing/2014/main" id="{6980AB91-29F0-DA4C-AB83-08637698A4D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61408" y="3845266"/>
            <a:ext cx="1313828" cy="1313828"/>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0" descr="InfobrightLogo.png">
            <a:extLst>
              <a:ext uri="{FF2B5EF4-FFF2-40B4-BE49-F238E27FC236}">
                <a16:creationId xmlns:a16="http://schemas.microsoft.com/office/drawing/2014/main" id="{F1228BB2-1166-5240-9467-963FF6EB7A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81585" y="4392962"/>
            <a:ext cx="1367907" cy="278496"/>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2" descr="InfiniDB Logo.png">
            <a:extLst>
              <a:ext uri="{FF2B5EF4-FFF2-40B4-BE49-F238E27FC236}">
                <a16:creationId xmlns:a16="http://schemas.microsoft.com/office/drawing/2014/main" id="{29EA7264-5F2D-B048-9E8E-B6D73B96A4F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680074" y="4245799"/>
            <a:ext cx="1410096" cy="5127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83475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HK" altLang="ja-JP" sz="4800" b="1" dirty="0">
                <a:solidFill>
                  <a:srgbClr val="2826F5"/>
                </a:solidFill>
              </a:rPr>
              <a:t>New</a:t>
            </a:r>
            <a:r>
              <a:rPr lang="en-US" altLang="zh-CN" sz="4800" b="1" dirty="0">
                <a:solidFill>
                  <a:srgbClr val="2826F5"/>
                </a:solidFill>
              </a:rPr>
              <a:t>SQL</a:t>
            </a:r>
            <a:r>
              <a:rPr lang="zh-CN" altLang="en-US" sz="4800" b="1" dirty="0">
                <a:solidFill>
                  <a:srgbClr val="2826F5"/>
                </a:solidFill>
              </a:rPr>
              <a:t>数据库</a:t>
            </a:r>
            <a:endParaRPr lang="zh-CN" altLang="en-US" sz="4800" b="1" dirty="0"/>
          </a:p>
        </p:txBody>
      </p:sp>
      <p:sp>
        <p:nvSpPr>
          <p:cNvPr id="3" name="内容占位符 2"/>
          <p:cNvSpPr>
            <a:spLocks noGrp="1"/>
          </p:cNvSpPr>
          <p:nvPr>
            <p:ph idx="1"/>
          </p:nvPr>
        </p:nvSpPr>
        <p:spPr>
          <a:xfrm>
            <a:off x="19878" y="1086813"/>
            <a:ext cx="9144000" cy="5050462"/>
          </a:xfrm>
        </p:spPr>
        <p:txBody>
          <a:bodyPr/>
          <a:lstStyle/>
          <a:p>
            <a:r>
              <a:rPr lang="ja-JP" altLang="en-US"/>
              <a:t>国内</a:t>
            </a:r>
            <a:r>
              <a:rPr lang="en-US" dirty="0"/>
              <a:t>NewSQL</a:t>
            </a:r>
            <a:r>
              <a:rPr lang="ja-JP" altLang="en-US"/>
              <a:t>数据库的代表</a:t>
            </a:r>
            <a:r>
              <a:rPr lang="en-US" altLang="zh-CN" dirty="0"/>
              <a:t>——</a:t>
            </a:r>
            <a:r>
              <a:rPr lang="ja-JP" altLang="en-US"/>
              <a:t>阿里</a:t>
            </a:r>
            <a:r>
              <a:rPr lang="en-US" dirty="0" err="1"/>
              <a:t>OceanBase</a:t>
            </a:r>
            <a:endParaRPr lang="en-US" dirty="0"/>
          </a:p>
          <a:p>
            <a:pPr lvl="1"/>
            <a:r>
              <a:rPr lang="en-US" dirty="0" err="1"/>
              <a:t>OceanBase</a:t>
            </a:r>
            <a:r>
              <a:rPr lang="ja-JP" altLang="en-US"/>
              <a:t>是支持海量数据的高性能分布式数据库</a:t>
            </a:r>
            <a:endParaRPr lang="en-US" altLang="ja-JP" dirty="0"/>
          </a:p>
          <a:p>
            <a:pPr lvl="1"/>
            <a:r>
              <a:rPr lang="ja-JP" altLang="en-US"/>
              <a:t>实现了数千亿条记录和数百</a:t>
            </a:r>
            <a:r>
              <a:rPr lang="en-US" dirty="0"/>
              <a:t>PB</a:t>
            </a:r>
            <a:r>
              <a:rPr lang="ja-JP" altLang="en-US"/>
              <a:t>数据的跨行跨表事务</a:t>
            </a:r>
            <a:endParaRPr lang="en-US" altLang="ja-JP" dirty="0"/>
          </a:p>
          <a:p>
            <a:pPr lvl="1"/>
            <a:r>
              <a:rPr lang="ja-JP" altLang="en-US"/>
              <a:t>数据多副本通过</a:t>
            </a:r>
            <a:r>
              <a:rPr lang="en-US" dirty="0" err="1"/>
              <a:t>Paxos</a:t>
            </a:r>
            <a:r>
              <a:rPr lang="ja-JP" altLang="en-US"/>
              <a:t>协议同步事务日志</a:t>
            </a:r>
            <a:r>
              <a:rPr lang="zh-CN" altLang="en-US" dirty="0"/>
              <a:t>，</a:t>
            </a:r>
            <a:r>
              <a:rPr lang="ja-JP" altLang="en-US"/>
              <a:t>多数派成功事务才能提交</a:t>
            </a:r>
            <a:endParaRPr lang="en-US" altLang="ja-JP" dirty="0"/>
          </a:p>
          <a:p>
            <a:pPr lvl="1"/>
            <a:r>
              <a:rPr lang="ja-JP" altLang="en-US"/>
              <a:t>缺省情况下读、写操作都在主副本进行</a:t>
            </a:r>
            <a:r>
              <a:rPr lang="zh-CN" altLang="en-US" dirty="0"/>
              <a:t>，</a:t>
            </a:r>
            <a:r>
              <a:rPr lang="ja-JP" altLang="en-US"/>
              <a:t>保证强一致</a:t>
            </a:r>
            <a:endParaRPr lang="en-US" altLang="ja-JP" dirty="0"/>
          </a:p>
          <a:p>
            <a:pPr lvl="1"/>
            <a:r>
              <a:rPr lang="ja-JP" altLang="en-US"/>
              <a:t>存储采用读写分离架构</a:t>
            </a:r>
            <a:r>
              <a:rPr lang="zh-CN" altLang="en-US" dirty="0"/>
              <a:t>，</a:t>
            </a:r>
            <a:r>
              <a:rPr lang="ja-JP" altLang="en-US"/>
              <a:t>没有主从结构</a:t>
            </a:r>
            <a:r>
              <a:rPr lang="zh-CN" altLang="en-US" dirty="0"/>
              <a:t>，</a:t>
            </a:r>
            <a:r>
              <a:rPr lang="ja-JP" altLang="en-US"/>
              <a:t>集群节点全对等</a:t>
            </a:r>
            <a:r>
              <a:rPr lang="zh-CN" altLang="en-US" dirty="0"/>
              <a:t>，</a:t>
            </a:r>
            <a:r>
              <a:rPr lang="ja-JP" altLang="en-US"/>
              <a:t>每个节点都具备计算和存储能力</a:t>
            </a:r>
            <a:r>
              <a:rPr lang="zh-CN" altLang="en-US" dirty="0"/>
              <a:t>，</a:t>
            </a:r>
            <a:r>
              <a:rPr lang="ja-JP" altLang="en-US"/>
              <a:t>无单点瓶颈</a:t>
            </a:r>
            <a:endParaRPr lang="en-US" altLang="ja-JP" dirty="0"/>
          </a:p>
        </p:txBody>
      </p:sp>
      <p:sp>
        <p:nvSpPr>
          <p:cNvPr id="6" name="AutoShape 4" descr="âcap theoremâçå¾çæç´¢ç»æ"/>
          <p:cNvSpPr>
            <a:spLocks noChangeAspect="1" noChangeArrowheads="1"/>
          </p:cNvSpPr>
          <p:nvPr/>
        </p:nvSpPr>
        <p:spPr bwMode="auto">
          <a:xfrm>
            <a:off x="63500" y="720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62711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HK" altLang="ja-JP" sz="4800" b="1" dirty="0">
                <a:solidFill>
                  <a:srgbClr val="2826F5"/>
                </a:solidFill>
              </a:rPr>
              <a:t>New</a:t>
            </a:r>
            <a:r>
              <a:rPr lang="en-US" altLang="zh-CN" sz="4800" b="1" dirty="0">
                <a:solidFill>
                  <a:srgbClr val="2826F5"/>
                </a:solidFill>
              </a:rPr>
              <a:t>SQL</a:t>
            </a:r>
            <a:r>
              <a:rPr lang="zh-CN" altLang="en-US" sz="4800" b="1" dirty="0">
                <a:solidFill>
                  <a:srgbClr val="2826F5"/>
                </a:solidFill>
              </a:rPr>
              <a:t>数据库</a:t>
            </a:r>
            <a:endParaRPr lang="zh-CN" altLang="en-US" sz="4800" b="1" dirty="0"/>
          </a:p>
        </p:txBody>
      </p:sp>
      <p:sp>
        <p:nvSpPr>
          <p:cNvPr id="3" name="内容占位符 2"/>
          <p:cNvSpPr>
            <a:spLocks noGrp="1"/>
          </p:cNvSpPr>
          <p:nvPr>
            <p:ph idx="1"/>
          </p:nvPr>
        </p:nvSpPr>
        <p:spPr>
          <a:xfrm>
            <a:off x="19878" y="1086813"/>
            <a:ext cx="9144000" cy="4525963"/>
          </a:xfrm>
        </p:spPr>
        <p:txBody>
          <a:bodyPr/>
          <a:lstStyle/>
          <a:p>
            <a:r>
              <a:rPr lang="ja-JP" altLang="en-US"/>
              <a:t>国内</a:t>
            </a:r>
            <a:r>
              <a:rPr lang="en-US" dirty="0"/>
              <a:t>NewSQL</a:t>
            </a:r>
            <a:r>
              <a:rPr lang="ja-JP" altLang="en-US"/>
              <a:t>数据库的代表</a:t>
            </a:r>
            <a:r>
              <a:rPr lang="en-US" altLang="zh-CN" dirty="0"/>
              <a:t>——</a:t>
            </a:r>
            <a:r>
              <a:rPr lang="ja-JP" altLang="en-US"/>
              <a:t>腾讯的</a:t>
            </a:r>
            <a:r>
              <a:rPr lang="en-US" dirty="0"/>
              <a:t>DCDB</a:t>
            </a:r>
          </a:p>
          <a:p>
            <a:pPr lvl="1"/>
            <a:r>
              <a:rPr lang="en-US" dirty="0"/>
              <a:t>DCDB</a:t>
            </a:r>
            <a:r>
              <a:rPr lang="ja-JP" altLang="en-US"/>
              <a:t>又名</a:t>
            </a:r>
            <a:r>
              <a:rPr lang="en-US" dirty="0"/>
              <a:t>TDSQL</a:t>
            </a:r>
            <a:r>
              <a:rPr lang="zh-CN" altLang="en-US" dirty="0"/>
              <a:t>，</a:t>
            </a:r>
            <a:r>
              <a:rPr lang="ja-JP" altLang="en-US"/>
              <a:t>是一种兼容</a:t>
            </a:r>
            <a:r>
              <a:rPr lang="en-US" dirty="0"/>
              <a:t>MySQL</a:t>
            </a:r>
            <a:r>
              <a:rPr lang="ja-JP" altLang="en-US"/>
              <a:t>协议和语法且支持自动水平拆分的高性能分布式数据库</a:t>
            </a:r>
            <a:endParaRPr lang="en-US" altLang="ja-JP" dirty="0"/>
          </a:p>
          <a:p>
            <a:pPr lvl="1"/>
            <a:r>
              <a:rPr lang="ja-JP" altLang="en-US"/>
              <a:t>业务显示为完整的逻辑表</a:t>
            </a:r>
            <a:r>
              <a:rPr lang="zh-CN" altLang="en-US" dirty="0"/>
              <a:t>，</a:t>
            </a:r>
            <a:r>
              <a:rPr lang="ja-JP" altLang="en-US"/>
              <a:t>数据却均匀地拆分到多个分片中</a:t>
            </a:r>
            <a:r>
              <a:rPr lang="zh-CN" altLang="en-US" dirty="0"/>
              <a:t>。</a:t>
            </a:r>
            <a:r>
              <a:rPr lang="ja-JP" altLang="en-US"/>
              <a:t>每个分片默认采用主备架构</a:t>
            </a:r>
            <a:r>
              <a:rPr lang="zh-CN" altLang="en-US" dirty="0"/>
              <a:t>，</a:t>
            </a:r>
            <a:r>
              <a:rPr lang="ja-JP" altLang="en-US"/>
              <a:t>提供灾备、恢复、监控、不停机扩容等全套解决方案</a:t>
            </a:r>
            <a:endParaRPr lang="en-US" altLang="ja-JP" dirty="0"/>
          </a:p>
          <a:p>
            <a:pPr lvl="1"/>
            <a:r>
              <a:rPr lang="ja-JP" altLang="en-US"/>
              <a:t>适用于</a:t>
            </a:r>
            <a:r>
              <a:rPr lang="en-US" dirty="0"/>
              <a:t>TB</a:t>
            </a:r>
            <a:r>
              <a:rPr lang="ja-JP" altLang="en-US"/>
              <a:t>或</a:t>
            </a:r>
            <a:r>
              <a:rPr lang="en-US" dirty="0"/>
              <a:t>PB</a:t>
            </a:r>
            <a:r>
              <a:rPr lang="ja-JP" altLang="en-US"/>
              <a:t>级的海量数据场景</a:t>
            </a:r>
            <a:endParaRPr lang="en-US" altLang="ja-JP" dirty="0"/>
          </a:p>
          <a:p>
            <a:pPr lvl="1"/>
            <a:r>
              <a:rPr lang="ja-JP" altLang="en-US"/>
              <a:t>新特性</a:t>
            </a:r>
            <a:endParaRPr lang="en-US" altLang="ja-JP" dirty="0"/>
          </a:p>
          <a:p>
            <a:pPr lvl="2"/>
            <a:r>
              <a:rPr lang="ja-JP" altLang="en-US"/>
              <a:t>多级分区、热点更新、隐含主键、分布式事务等</a:t>
            </a:r>
            <a:endParaRPr lang="en-US" altLang="ja-JP" dirty="0"/>
          </a:p>
        </p:txBody>
      </p:sp>
      <p:sp>
        <p:nvSpPr>
          <p:cNvPr id="6" name="AutoShape 4" descr="âcap theoremâçå¾çæç´¢ç»æ"/>
          <p:cNvSpPr>
            <a:spLocks noChangeAspect="1" noChangeArrowheads="1"/>
          </p:cNvSpPr>
          <p:nvPr/>
        </p:nvSpPr>
        <p:spPr bwMode="auto">
          <a:xfrm>
            <a:off x="63500" y="720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73457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sz="4800" b="1">
                <a:solidFill>
                  <a:srgbClr val="2826F5"/>
                </a:solidFill>
              </a:rPr>
              <a:t>应用领域</a:t>
            </a:r>
            <a:endParaRPr lang="zh-CN" altLang="en-US" sz="4800" b="1" dirty="0"/>
          </a:p>
        </p:txBody>
      </p:sp>
      <p:sp>
        <p:nvSpPr>
          <p:cNvPr id="3" name="内容占位符 2"/>
          <p:cNvSpPr>
            <a:spLocks noGrp="1"/>
          </p:cNvSpPr>
          <p:nvPr>
            <p:ph idx="1"/>
          </p:nvPr>
        </p:nvSpPr>
        <p:spPr>
          <a:xfrm>
            <a:off x="19878" y="1086814"/>
            <a:ext cx="9124122" cy="1530224"/>
          </a:xfrm>
        </p:spPr>
        <p:txBody>
          <a:bodyPr/>
          <a:lstStyle/>
          <a:p>
            <a:r>
              <a:rPr lang="en-US" altLang="zh-CN" dirty="0">
                <a:ea typeface="SimHei" panose="02010609060101010101" pitchFamily="49" charset="-122"/>
                <a:cs typeface="Microsoft YaHei" charset="0"/>
              </a:rPr>
              <a:t>New</a:t>
            </a:r>
            <a:r>
              <a:rPr lang="zh-CN" altLang="en-US" dirty="0">
                <a:ea typeface="SimHei" panose="02010609060101010101" pitchFamily="49" charset="-122"/>
                <a:cs typeface="Microsoft YaHei" charset="0"/>
              </a:rPr>
              <a:t> </a:t>
            </a:r>
            <a:r>
              <a:rPr lang="en-US" altLang="zh-CN" dirty="0">
                <a:ea typeface="SimHei" panose="02010609060101010101" pitchFamily="49" charset="-122"/>
                <a:cs typeface="Microsoft YaHei" charset="0"/>
              </a:rPr>
              <a:t>SQL</a:t>
            </a:r>
            <a:r>
              <a:rPr lang="zh-CN" altLang="en-US" dirty="0">
                <a:ea typeface="SimHei" panose="02010609060101010101" pitchFamily="49" charset="-122"/>
                <a:cs typeface="Microsoft YaHei" charset="0"/>
              </a:rPr>
              <a:t>在大数据分析领域</a:t>
            </a:r>
            <a:r>
              <a:rPr lang="zh-CN" altLang="en-US" dirty="0">
                <a:solidFill>
                  <a:srgbClr val="FF0000"/>
                </a:solidFill>
                <a:ea typeface="SimHei" panose="02010609060101010101" pitchFamily="49" charset="-122"/>
                <a:cs typeface="Microsoft YaHei" charset="0"/>
              </a:rPr>
              <a:t>普遍采用</a:t>
            </a:r>
            <a:r>
              <a:rPr lang="zh-CN" altLang="en-US" dirty="0">
                <a:ea typeface="SimHei" panose="02010609060101010101" pitchFamily="49" charset="-122"/>
                <a:cs typeface="Microsoft YaHei" charset="0"/>
              </a:rPr>
              <a:t>，而</a:t>
            </a:r>
            <a:r>
              <a:rPr lang="en-US" altLang="zh-CN" dirty="0">
                <a:ea typeface="SimHei" panose="02010609060101010101" pitchFamily="49" charset="-122"/>
                <a:cs typeface="Microsoft YaHei" charset="0"/>
              </a:rPr>
              <a:t>NoSQL</a:t>
            </a:r>
            <a:r>
              <a:rPr lang="zh-CN" altLang="en-US" dirty="0">
                <a:ea typeface="SimHei" panose="02010609060101010101" pitchFamily="49" charset="-122"/>
                <a:cs typeface="Microsoft YaHei" charset="0"/>
              </a:rPr>
              <a:t>广泛应用于大型网站、海量日志处理等数据管理与处理需求较为简单的领域</a:t>
            </a:r>
          </a:p>
        </p:txBody>
      </p:sp>
      <p:sp>
        <p:nvSpPr>
          <p:cNvPr id="6" name="AutoShape 4" descr="âcap theoremâçå¾çæç´¢ç»æ"/>
          <p:cNvSpPr>
            <a:spLocks noChangeAspect="1" noChangeArrowheads="1"/>
          </p:cNvSpPr>
          <p:nvPr/>
        </p:nvSpPr>
        <p:spPr bwMode="auto">
          <a:xfrm>
            <a:off x="63500" y="720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5">
            <a:extLst>
              <a:ext uri="{FF2B5EF4-FFF2-40B4-BE49-F238E27FC236}">
                <a16:creationId xmlns:a16="http://schemas.microsoft.com/office/drawing/2014/main" id="{4AD1034E-7A5E-5A43-BE42-D3703FFD4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75" y="2644421"/>
            <a:ext cx="7797565" cy="4240963"/>
          </a:xfrm>
          <a:prstGeom prst="rect">
            <a:avLst/>
          </a:prstGeom>
        </p:spPr>
      </p:pic>
    </p:spTree>
    <p:extLst>
      <p:ext uri="{BB962C8B-B14F-4D97-AF65-F5344CB8AC3E}">
        <p14:creationId xmlns:p14="http://schemas.microsoft.com/office/powerpoint/2010/main" val="37400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4800" b="1" dirty="0">
                <a:solidFill>
                  <a:srgbClr val="2826F5"/>
                </a:solidFill>
                <a:sym typeface="+mn-ea"/>
              </a:rPr>
              <a:t>目录</a:t>
            </a:r>
            <a:endParaRPr lang="zh-CN" altLang="zh-CN" sz="4800" b="1" dirty="0">
              <a:solidFill>
                <a:srgbClr val="2826F5"/>
              </a:solidFill>
              <a:latin typeface="隶书" panose="02010509060101010101" pitchFamily="49" charset="-122"/>
              <a:ea typeface="隶书" panose="02010509060101010101" pitchFamily="49" charset="-122"/>
            </a:endParaRPr>
          </a:p>
        </p:txBody>
      </p:sp>
      <p:sp>
        <p:nvSpPr>
          <p:cNvPr id="9219" name="Rectangle 3" descr="Rectangle: Click to edit Master text styles&#10;Second level&#10;Third level&#10;Fourth level&#10;Fifth level"/>
          <p:cNvSpPr>
            <a:spLocks noGrp="1" noChangeArrowheads="1"/>
          </p:cNvSpPr>
          <p:nvPr>
            <p:ph idx="1"/>
          </p:nvPr>
        </p:nvSpPr>
        <p:spPr/>
        <p:txBody>
          <a:bodyPr>
            <a:normAutofit/>
          </a:bodyPr>
          <a:lstStyle/>
          <a:p>
            <a:pPr algn="just">
              <a:lnSpc>
                <a:spcPct val="120000"/>
              </a:lnSpc>
              <a:buFont typeface="Wingdings" pitchFamily="2" charset="2"/>
              <a:buChar char="§"/>
            </a:pPr>
            <a:r>
              <a:rPr lang="ja-JP" altLang="en-HK" sz="3600">
                <a:ea typeface="SimHei" panose="02010609060101010101" pitchFamily="49" charset="-122"/>
              </a:rPr>
              <a:t>基本</a:t>
            </a:r>
            <a:r>
              <a:rPr lang="ja-JP" altLang="en-US" sz="3600">
                <a:ea typeface="SimHei" panose="02010609060101010101" pitchFamily="49" charset="-122"/>
              </a:rPr>
              <a:t>概念</a:t>
            </a:r>
            <a:r>
              <a:rPr lang="ja-JP" altLang="en-HK" sz="3600">
                <a:ea typeface="SimHei" panose="02010609060101010101" pitchFamily="49" charset="-122"/>
              </a:rPr>
              <a:t>和</a:t>
            </a:r>
            <a:r>
              <a:rPr lang="ja-JP" altLang="en-US" sz="3600">
                <a:ea typeface="SimHei" panose="02010609060101010101" pitchFamily="49" charset="-122"/>
              </a:rPr>
              <a:t>核心需求</a:t>
            </a:r>
            <a:endParaRPr lang="en-HK" altLang="ja-JP" sz="3600" dirty="0">
              <a:ea typeface="SimHei" panose="02010609060101010101" pitchFamily="49" charset="-122"/>
            </a:endParaRPr>
          </a:p>
          <a:p>
            <a:pPr algn="just">
              <a:lnSpc>
                <a:spcPct val="120000"/>
              </a:lnSpc>
              <a:buFont typeface="Wingdings" pitchFamily="2" charset="2"/>
              <a:buChar char="§"/>
            </a:pPr>
            <a:r>
              <a:rPr lang="ja-JP" altLang="en-US" sz="3600">
                <a:solidFill>
                  <a:srgbClr val="080910"/>
                </a:solidFill>
                <a:ea typeface="SimHei" panose="02010609060101010101" pitchFamily="49" charset="-122"/>
              </a:rPr>
              <a:t>新型</a:t>
            </a:r>
            <a:r>
              <a:rPr lang="en-HK" altLang="ja-JP" sz="3600" dirty="0">
                <a:solidFill>
                  <a:srgbClr val="080910"/>
                </a:solidFill>
                <a:ea typeface="SimHei" panose="02010609060101010101" pitchFamily="49" charset="-122"/>
              </a:rPr>
              <a:t>NoSQL</a:t>
            </a:r>
            <a:r>
              <a:rPr lang="ja-JP" altLang="en-US" sz="3600">
                <a:solidFill>
                  <a:srgbClr val="080910"/>
                </a:solidFill>
                <a:ea typeface="SimHei" panose="02010609060101010101" pitchFamily="49" charset="-122"/>
              </a:rPr>
              <a:t>及</a:t>
            </a:r>
            <a:r>
              <a:rPr lang="en-HK" altLang="ja-JP" sz="3600" dirty="0">
                <a:solidFill>
                  <a:srgbClr val="080910"/>
                </a:solidFill>
                <a:ea typeface="SimHei" panose="02010609060101010101" pitchFamily="49" charset="-122"/>
              </a:rPr>
              <a:t>NewSQL</a:t>
            </a:r>
            <a:r>
              <a:rPr lang="ja-JP" altLang="en-US" sz="3600">
                <a:solidFill>
                  <a:srgbClr val="080910"/>
                </a:solidFill>
                <a:ea typeface="SimHei" panose="02010609060101010101" pitchFamily="49" charset="-122"/>
              </a:rPr>
              <a:t>数据库</a:t>
            </a:r>
            <a:endParaRPr lang="en-US" altLang="ja-JP" sz="3600" dirty="0">
              <a:solidFill>
                <a:srgbClr val="080910"/>
              </a:solidFill>
              <a:ea typeface="SimHei" panose="02010609060101010101" pitchFamily="49" charset="-122"/>
            </a:endParaRPr>
          </a:p>
          <a:p>
            <a:pPr algn="just">
              <a:lnSpc>
                <a:spcPct val="120000"/>
              </a:lnSpc>
              <a:buFont typeface="Wingdings" pitchFamily="2" charset="2"/>
              <a:buChar char="§"/>
            </a:pPr>
            <a:r>
              <a:rPr lang="ja-JP" altLang="en-US" sz="3600">
                <a:solidFill>
                  <a:srgbClr val="FF0000"/>
                </a:solidFill>
                <a:ea typeface="SimHei" panose="02010609060101010101" pitchFamily="49" charset="-122"/>
              </a:rPr>
              <a:t>典型分布式数据库</a:t>
            </a:r>
            <a:r>
              <a:rPr lang="en-US" altLang="zh-CN" sz="3600" dirty="0">
                <a:solidFill>
                  <a:srgbClr val="FF0000"/>
                </a:solidFill>
                <a:ea typeface="SimHei" panose="02010609060101010101" pitchFamily="49" charset="-122"/>
              </a:rPr>
              <a:t>HBase</a:t>
            </a:r>
            <a:endParaRPr lang="en-HK" altLang="ja-JP" sz="3600" dirty="0">
              <a:solidFill>
                <a:srgbClr val="080910"/>
              </a:solidFill>
              <a:ea typeface="SimHei" panose="02010609060101010101" pitchFamily="49" charset="-122"/>
            </a:endParaRPr>
          </a:p>
          <a:p>
            <a:pPr algn="just">
              <a:lnSpc>
                <a:spcPct val="120000"/>
              </a:lnSpc>
              <a:buFont typeface="Wingdings" pitchFamily="2" charset="2"/>
              <a:buChar char="§"/>
            </a:pPr>
            <a:r>
              <a:rPr lang="ja-JP" altLang="en-US" sz="3600">
                <a:solidFill>
                  <a:srgbClr val="080910"/>
                </a:solidFill>
                <a:ea typeface="SimHei" panose="02010609060101010101" pitchFamily="49" charset="-122"/>
              </a:rPr>
              <a:t>研究现状以及未来发展趋势</a:t>
            </a:r>
            <a:endParaRPr lang="en-HK" altLang="ja-JP" sz="3600" dirty="0">
              <a:solidFill>
                <a:srgbClr val="080910"/>
              </a:solidFill>
              <a:ea typeface="SimHei" panose="02010609060101010101" pitchFamily="49" charset="-122"/>
            </a:endParaRPr>
          </a:p>
        </p:txBody>
      </p:sp>
    </p:spTree>
    <p:extLst>
      <p:ext uri="{BB962C8B-B14F-4D97-AF65-F5344CB8AC3E}">
        <p14:creationId xmlns:p14="http://schemas.microsoft.com/office/powerpoint/2010/main" val="297632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318913">
            <a:extLst>
              <a:ext uri="{FF2B5EF4-FFF2-40B4-BE49-F238E27FC236}">
                <a16:creationId xmlns:a16="http://schemas.microsoft.com/office/drawing/2014/main" id="{2AF58325-8281-2049-9D3F-072CA5F2AD8A}"/>
              </a:ext>
            </a:extLst>
          </p:cNvPr>
          <p:cNvSpPr>
            <a:spLocks noGrp="1" noChangeArrowheads="1"/>
          </p:cNvSpPr>
          <p:nvPr>
            <p:ph type="title"/>
          </p:nvPr>
        </p:nvSpPr>
        <p:spPr/>
        <p:txBody>
          <a:bodyPr/>
          <a:lstStyle/>
          <a:p>
            <a:pPr eaLnBrk="1" hangingPunct="1"/>
            <a:r>
              <a:rPr lang="zh-CN" altLang="en-US" sz="4800" b="1" dirty="0">
                <a:solidFill>
                  <a:srgbClr val="2826F5"/>
                </a:solidFill>
                <a:latin typeface="SimHei" panose="02010609060101010101" pitchFamily="49" charset="-122"/>
                <a:ea typeface="SimHei" panose="02010609060101010101" pitchFamily="49" charset="-122"/>
              </a:rPr>
              <a:t>分布式数据库</a:t>
            </a:r>
            <a:r>
              <a:rPr lang="en-US" altLang="zh-CN" sz="4800" b="1" dirty="0">
                <a:solidFill>
                  <a:srgbClr val="2826F5"/>
                </a:solidFill>
                <a:latin typeface="SimHei" panose="02010609060101010101" pitchFamily="49" charset="-122"/>
                <a:ea typeface="SimHei" panose="02010609060101010101" pitchFamily="49" charset="-122"/>
              </a:rPr>
              <a:t>HBase</a:t>
            </a:r>
            <a:endParaRPr lang="en-US" altLang="ko-KR" b="1" dirty="0"/>
          </a:p>
        </p:txBody>
      </p:sp>
      <p:sp>
        <p:nvSpPr>
          <p:cNvPr id="65539" name="Text Placeholder 1318914">
            <a:extLst>
              <a:ext uri="{FF2B5EF4-FFF2-40B4-BE49-F238E27FC236}">
                <a16:creationId xmlns:a16="http://schemas.microsoft.com/office/drawing/2014/main" id="{D26A961D-731C-884F-ACD5-B80AA099839E}"/>
              </a:ext>
            </a:extLst>
          </p:cNvPr>
          <p:cNvSpPr>
            <a:spLocks noGrp="1" noChangeArrowheads="1"/>
          </p:cNvSpPr>
          <p:nvPr>
            <p:ph idx="1"/>
          </p:nvPr>
        </p:nvSpPr>
        <p:spPr>
          <a:xfrm>
            <a:off x="19878" y="1086813"/>
            <a:ext cx="9124122" cy="4286403"/>
          </a:xfrm>
        </p:spPr>
        <p:txBody>
          <a:bodyPr/>
          <a:lstStyle/>
          <a:p>
            <a:pPr eaLnBrk="1" hangingPunct="1">
              <a:buFont typeface="Arial" panose="020B0604020202020204" pitchFamily="34" charset="0"/>
              <a:buChar char="•"/>
            </a:pPr>
            <a:r>
              <a:rPr lang="ja-JP" altLang="en-US" kern="0">
                <a:ea typeface="SimHei" panose="02010609060101010101" pitchFamily="49" charset="-122"/>
                <a:cs typeface="宋体" panose="02010600030101010101" pitchFamily="2" charset="-122"/>
              </a:rPr>
              <a:t>诞生背景</a:t>
            </a:r>
            <a:endParaRPr lang="en-HK" altLang="zh-CN" kern="0" dirty="0">
              <a:ea typeface="SimHei" panose="02010609060101010101" pitchFamily="49" charset="-122"/>
              <a:cs typeface="宋体" panose="02010600030101010101" pitchFamily="2" charset="-122"/>
            </a:endParaRPr>
          </a:p>
          <a:p>
            <a:pPr lvl="1" eaLnBrk="1" hangingPunct="1">
              <a:spcBef>
                <a:spcPts val="72"/>
              </a:spcBef>
              <a:buFont typeface="Arial" panose="020B0604020202020204" pitchFamily="34" charset="0"/>
              <a:buChar char="•"/>
            </a:pPr>
            <a:r>
              <a:rPr lang="en-US" altLang="zh-CN" kern="0" dirty="0">
                <a:ea typeface="SimHei" panose="02010609060101010101" pitchFamily="49" charset="-122"/>
                <a:cs typeface="宋体" panose="02010600030101010101" pitchFamily="2" charset="-122"/>
              </a:rPr>
              <a:t>2006</a:t>
            </a:r>
            <a:r>
              <a:rPr lang="en-US" altLang="ja-JP" kern="0" dirty="0">
                <a:ea typeface="SimHei" panose="02010609060101010101" pitchFamily="49" charset="-122"/>
                <a:cs typeface="宋体" panose="02010600030101010101" pitchFamily="2" charset="-122"/>
              </a:rPr>
              <a:t> </a:t>
            </a:r>
            <a:r>
              <a:rPr lang="ja-JP" altLang="en-US" kern="0">
                <a:ea typeface="SimHei" panose="02010609060101010101" pitchFamily="49" charset="-122"/>
                <a:cs typeface="宋体" panose="02010600030101010101" pitchFamily="2" charset="-122"/>
              </a:rPr>
              <a:t>年</a:t>
            </a:r>
            <a:r>
              <a:rPr lang="zh-CN" altLang="en-US" kern="0" dirty="0">
                <a:ea typeface="SimHei" panose="02010609060101010101" pitchFamily="49" charset="-122"/>
                <a:cs typeface="宋体" panose="02010600030101010101" pitchFamily="2" charset="-122"/>
              </a:rPr>
              <a:t>，</a:t>
            </a:r>
            <a:r>
              <a:rPr lang="en-US" altLang="zh-CN" kern="0" dirty="0">
                <a:ea typeface="SimHei" panose="02010609060101010101" pitchFamily="49" charset="-122"/>
                <a:cs typeface="宋体" panose="02010600030101010101" pitchFamily="2" charset="-122"/>
              </a:rPr>
              <a:t>Google</a:t>
            </a:r>
            <a:r>
              <a:rPr lang="ja-JP" altLang="en-US" kern="0">
                <a:ea typeface="SimHei" panose="02010609060101010101" pitchFamily="49" charset="-122"/>
                <a:cs typeface="宋体" panose="02010600030101010101" pitchFamily="2" charset="-122"/>
              </a:rPr>
              <a:t>发表论文</a:t>
            </a:r>
            <a:r>
              <a:rPr lang="zh-CN" altLang="en-US" kern="0" dirty="0">
                <a:ea typeface="SimHei" panose="02010609060101010101" pitchFamily="49" charset="-122"/>
                <a:cs typeface="宋体" panose="02010600030101010101" pitchFamily="2" charset="-122"/>
              </a:rPr>
              <a:t>“</a:t>
            </a:r>
            <a:r>
              <a:rPr lang="en-US" altLang="zh-CN" kern="0" dirty="0" err="1">
                <a:ea typeface="SimHei" panose="02010609060101010101" pitchFamily="49" charset="-122"/>
                <a:cs typeface="宋体" panose="02010600030101010101" pitchFamily="2" charset="-122"/>
              </a:rPr>
              <a:t>BigTable</a:t>
            </a:r>
            <a:r>
              <a:rPr lang="en-US" altLang="zh-CN" kern="0" dirty="0">
                <a:ea typeface="SimHei" panose="02010609060101010101" pitchFamily="49" charset="-122"/>
                <a:cs typeface="宋体" panose="02010600030101010101" pitchFamily="2" charset="-122"/>
              </a:rPr>
              <a:t>:</a:t>
            </a:r>
            <a:r>
              <a:rPr lang="zh-CN" altLang="en-US" kern="0" dirty="0">
                <a:ea typeface="SimHei" panose="02010609060101010101" pitchFamily="49" charset="-122"/>
                <a:cs typeface="宋体" panose="02010600030101010101" pitchFamily="2" charset="-122"/>
              </a:rPr>
              <a:t> </a:t>
            </a:r>
            <a:r>
              <a:rPr lang="en-US" altLang="zh-CN" kern="0" dirty="0">
                <a:ea typeface="SimHei" panose="02010609060101010101" pitchFamily="49" charset="-122"/>
                <a:cs typeface="宋体" panose="02010600030101010101" pitchFamily="2" charset="-122"/>
              </a:rPr>
              <a:t>A</a:t>
            </a:r>
            <a:r>
              <a:rPr lang="zh-CN" altLang="en-US" kern="0" dirty="0">
                <a:ea typeface="SimHei" panose="02010609060101010101" pitchFamily="49" charset="-122"/>
                <a:cs typeface="宋体" panose="02010600030101010101" pitchFamily="2" charset="-122"/>
              </a:rPr>
              <a:t> </a:t>
            </a:r>
            <a:r>
              <a:rPr lang="en-US" altLang="zh-CN" kern="0" dirty="0">
                <a:ea typeface="SimHei" panose="02010609060101010101" pitchFamily="49" charset="-122"/>
                <a:cs typeface="宋体" panose="02010600030101010101" pitchFamily="2" charset="-122"/>
              </a:rPr>
              <a:t>Distributed</a:t>
            </a:r>
            <a:r>
              <a:rPr lang="zh-CN" altLang="en-US" kern="0" dirty="0">
                <a:ea typeface="SimHei" panose="02010609060101010101" pitchFamily="49" charset="-122"/>
                <a:cs typeface="宋体" panose="02010600030101010101" pitchFamily="2" charset="-122"/>
              </a:rPr>
              <a:t> </a:t>
            </a:r>
            <a:r>
              <a:rPr lang="en-US" altLang="zh-CN" kern="0" dirty="0">
                <a:ea typeface="SimHei" panose="02010609060101010101" pitchFamily="49" charset="-122"/>
                <a:cs typeface="宋体" panose="02010600030101010101" pitchFamily="2" charset="-122"/>
              </a:rPr>
              <a:t>Storage</a:t>
            </a:r>
            <a:r>
              <a:rPr lang="zh-CN" altLang="en-US" kern="0" dirty="0">
                <a:ea typeface="SimHei" panose="02010609060101010101" pitchFamily="49" charset="-122"/>
                <a:cs typeface="宋体" panose="02010600030101010101" pitchFamily="2" charset="-122"/>
              </a:rPr>
              <a:t> </a:t>
            </a:r>
            <a:r>
              <a:rPr lang="en-US" altLang="zh-CN" kern="0" dirty="0">
                <a:ea typeface="SimHei" panose="02010609060101010101" pitchFamily="49" charset="-122"/>
                <a:cs typeface="宋体" panose="02010600030101010101" pitchFamily="2" charset="-122"/>
              </a:rPr>
              <a:t>System</a:t>
            </a:r>
            <a:r>
              <a:rPr lang="zh-CN" altLang="en-US" kern="0" dirty="0">
                <a:ea typeface="SimHei" panose="02010609060101010101" pitchFamily="49" charset="-122"/>
                <a:cs typeface="宋体" panose="02010600030101010101" pitchFamily="2" charset="-122"/>
              </a:rPr>
              <a:t> </a:t>
            </a:r>
            <a:r>
              <a:rPr lang="en-US" altLang="zh-CN" kern="0" dirty="0">
                <a:ea typeface="SimHei" panose="02010609060101010101" pitchFamily="49" charset="-122"/>
                <a:cs typeface="宋体" panose="02010600030101010101" pitchFamily="2" charset="-122"/>
              </a:rPr>
              <a:t>for</a:t>
            </a:r>
            <a:r>
              <a:rPr lang="zh-CN" altLang="en-US" kern="0" dirty="0">
                <a:ea typeface="SimHei" panose="02010609060101010101" pitchFamily="49" charset="-122"/>
                <a:cs typeface="宋体" panose="02010600030101010101" pitchFamily="2" charset="-122"/>
              </a:rPr>
              <a:t> </a:t>
            </a:r>
            <a:r>
              <a:rPr lang="en-US" altLang="zh-CN" kern="0" dirty="0">
                <a:ea typeface="SimHei" panose="02010609060101010101" pitchFamily="49" charset="-122"/>
                <a:cs typeface="宋体" panose="02010600030101010101" pitchFamily="2" charset="-122"/>
              </a:rPr>
              <a:t>Structure</a:t>
            </a:r>
            <a:r>
              <a:rPr lang="zh-CN" altLang="en-US" kern="0" dirty="0">
                <a:ea typeface="SimHei" panose="02010609060101010101" pitchFamily="49" charset="-122"/>
                <a:cs typeface="宋体" panose="02010600030101010101" pitchFamily="2" charset="-122"/>
              </a:rPr>
              <a:t> </a:t>
            </a:r>
            <a:r>
              <a:rPr lang="en-US" altLang="zh-CN" kern="0" dirty="0">
                <a:ea typeface="SimHei" panose="02010609060101010101" pitchFamily="49" charset="-122"/>
                <a:cs typeface="宋体" panose="02010600030101010101" pitchFamily="2" charset="-122"/>
              </a:rPr>
              <a:t>Data</a:t>
            </a:r>
            <a:r>
              <a:rPr lang="zh-CN" altLang="en-US" kern="0" dirty="0">
                <a:ea typeface="SimHei" panose="02010609060101010101" pitchFamily="49" charset="-122"/>
                <a:cs typeface="宋体" panose="02010600030101010101" pitchFamily="2" charset="-122"/>
              </a:rPr>
              <a:t>”</a:t>
            </a:r>
            <a:endParaRPr lang="en-US" altLang="zh-CN" kern="0" dirty="0">
              <a:ea typeface="SimHei" panose="02010609060101010101" pitchFamily="49" charset="-122"/>
              <a:cs typeface="宋体" panose="02010600030101010101" pitchFamily="2" charset="-122"/>
            </a:endParaRPr>
          </a:p>
          <a:p>
            <a:pPr lvl="2" eaLnBrk="1" hangingPunct="1">
              <a:spcBef>
                <a:spcPts val="72"/>
              </a:spcBef>
              <a:buFont typeface="Arial" panose="020B0604020202020204" pitchFamily="34" charset="0"/>
              <a:buChar char="•"/>
            </a:pPr>
            <a:r>
              <a:rPr lang="en-US" altLang="zh-CN" kern="0" dirty="0" err="1">
                <a:ea typeface="SimHei" panose="02010609060101010101" pitchFamily="49" charset="-122"/>
              </a:rPr>
              <a:t>BigTable</a:t>
            </a:r>
            <a:r>
              <a:rPr lang="ja-JP" altLang="en-US" kern="0">
                <a:ea typeface="SimHei" panose="02010609060101010101" pitchFamily="49" charset="-122"/>
              </a:rPr>
              <a:t>是一个管理结构化数据的分布式存储系统</a:t>
            </a:r>
            <a:r>
              <a:rPr lang="zh-CN" altLang="en-US" kern="0" dirty="0">
                <a:ea typeface="SimHei" panose="02010609060101010101" pitchFamily="49" charset="-122"/>
              </a:rPr>
              <a:t>，</a:t>
            </a:r>
            <a:r>
              <a:rPr lang="ja-JP" altLang="en-US" kern="0">
                <a:ea typeface="SimHei" panose="02010609060101010101" pitchFamily="49" charset="-122"/>
              </a:rPr>
              <a:t>具有良好的扩展性</a:t>
            </a:r>
            <a:endParaRPr lang="en-US" altLang="ja-JP" kern="0" dirty="0">
              <a:ea typeface="SimHei" panose="02010609060101010101" pitchFamily="49" charset="-122"/>
            </a:endParaRPr>
          </a:p>
          <a:p>
            <a:pPr lvl="1" eaLnBrk="1" hangingPunct="1">
              <a:spcBef>
                <a:spcPts val="72"/>
              </a:spcBef>
              <a:buFont typeface="Arial" panose="020B0604020202020204" pitchFamily="34" charset="0"/>
              <a:buChar char="•"/>
            </a:pPr>
            <a:r>
              <a:rPr lang="en-US" altLang="zh-CN" kern="0" dirty="0">
                <a:ea typeface="SimHei" panose="02010609060101010101" pitchFamily="49" charset="-122"/>
              </a:rPr>
              <a:t>HBase</a:t>
            </a:r>
            <a:r>
              <a:rPr lang="ja-JP" altLang="en-US" kern="0">
                <a:ea typeface="SimHei" panose="02010609060101010101" pitchFamily="49" charset="-122"/>
              </a:rPr>
              <a:t>是</a:t>
            </a:r>
            <a:r>
              <a:rPr lang="en-US" altLang="zh-CN" kern="0" dirty="0">
                <a:ea typeface="SimHei" panose="02010609060101010101" pitchFamily="49" charset="-122"/>
              </a:rPr>
              <a:t>Powerset</a:t>
            </a:r>
            <a:r>
              <a:rPr lang="ja-JP" altLang="en-US" kern="0">
                <a:ea typeface="SimHei" panose="02010609060101010101" pitchFamily="49" charset="-122"/>
              </a:rPr>
              <a:t>在</a:t>
            </a:r>
            <a:r>
              <a:rPr lang="zh-CN" altLang="en-US" kern="0" dirty="0">
                <a:ea typeface="SimHei" panose="02010609060101010101" pitchFamily="49" charset="-122"/>
              </a:rPr>
              <a:t> </a:t>
            </a:r>
            <a:r>
              <a:rPr lang="en-US" altLang="zh-CN" kern="0" dirty="0">
                <a:ea typeface="SimHei" panose="02010609060101010101" pitchFamily="49" charset="-122"/>
              </a:rPr>
              <a:t>2007</a:t>
            </a:r>
            <a:r>
              <a:rPr lang="en-US" altLang="ja-JP" kern="0" dirty="0">
                <a:ea typeface="SimHei" panose="02010609060101010101" pitchFamily="49" charset="-122"/>
              </a:rPr>
              <a:t> </a:t>
            </a:r>
            <a:r>
              <a:rPr lang="ja-JP" altLang="en-US" kern="0">
                <a:ea typeface="SimHei" panose="02010609060101010101" pitchFamily="49" charset="-122"/>
              </a:rPr>
              <a:t>年创建的</a:t>
            </a:r>
            <a:r>
              <a:rPr lang="zh-CN" altLang="en-US" kern="0" dirty="0">
                <a:ea typeface="SimHei" panose="02010609060101010101" pitchFamily="49" charset="-122"/>
              </a:rPr>
              <a:t>，</a:t>
            </a:r>
            <a:r>
              <a:rPr lang="en-US" altLang="zh-CN" kern="0" dirty="0">
                <a:ea typeface="SimHei" panose="02010609060101010101" pitchFamily="49" charset="-122"/>
              </a:rPr>
              <a:t>2008</a:t>
            </a:r>
            <a:r>
              <a:rPr lang="en-US" altLang="ja-JP" kern="0" dirty="0">
                <a:ea typeface="SimHei" panose="02010609060101010101" pitchFamily="49" charset="-122"/>
              </a:rPr>
              <a:t> </a:t>
            </a:r>
            <a:r>
              <a:rPr lang="ja-JP" altLang="en-US" kern="0">
                <a:ea typeface="SimHei" panose="02010609060101010101" pitchFamily="49" charset="-122"/>
              </a:rPr>
              <a:t>年成为</a:t>
            </a:r>
            <a:r>
              <a:rPr lang="en-US" altLang="ja-JP" kern="0" dirty="0">
                <a:ea typeface="SimHei" panose="02010609060101010101" pitchFamily="49" charset="-122"/>
              </a:rPr>
              <a:t> Apache</a:t>
            </a:r>
            <a:r>
              <a:rPr lang="zh-CN" altLang="en-US" kern="0" dirty="0">
                <a:ea typeface="SimHei" panose="02010609060101010101" pitchFamily="49" charset="-122"/>
              </a:rPr>
              <a:t> </a:t>
            </a:r>
            <a:r>
              <a:rPr lang="en-US" altLang="zh-CN" kern="0" dirty="0">
                <a:ea typeface="SimHei" panose="02010609060101010101" pitchFamily="49" charset="-122"/>
              </a:rPr>
              <a:t>Hadoop</a:t>
            </a:r>
            <a:r>
              <a:rPr lang="ja-JP" altLang="en-US" kern="0">
                <a:ea typeface="SimHei" panose="02010609060101010101" pitchFamily="49" charset="-122"/>
              </a:rPr>
              <a:t>子项目</a:t>
            </a:r>
            <a:r>
              <a:rPr lang="en-US" dirty="0">
                <a:ea typeface="SimHei" panose="02010609060101010101" pitchFamily="49" charset="-122"/>
                <a:hlinkClick r:id="rId3"/>
              </a:rPr>
              <a:t>https://hbase.apache.org</a:t>
            </a:r>
            <a:endParaRPr lang="en-US" dirty="0">
              <a:ea typeface="SimHei" panose="02010609060101010101" pitchFamily="49" charset="-122"/>
            </a:endParaRPr>
          </a:p>
          <a:p>
            <a:pPr lvl="1" eaLnBrk="1" hangingPunct="1">
              <a:spcBef>
                <a:spcPts val="72"/>
              </a:spcBef>
              <a:buFont typeface="Arial" panose="020B0604020202020204" pitchFamily="34" charset="0"/>
              <a:buChar char="•"/>
            </a:pPr>
            <a:r>
              <a:rPr lang="en-US" altLang="ja-JP" kern="0" dirty="0">
                <a:ea typeface="SimHei" panose="02010609060101010101" pitchFamily="49" charset="-122"/>
                <a:cs typeface="宋体" panose="02010600030101010101" pitchFamily="2" charset="-122"/>
              </a:rPr>
              <a:t>HBase</a:t>
            </a:r>
            <a:r>
              <a:rPr lang="ja-JP" altLang="en-US" kern="0">
                <a:ea typeface="SimHei" panose="02010609060101010101" pitchFamily="49" charset="-122"/>
                <a:cs typeface="宋体" panose="02010600030101010101" pitchFamily="2" charset="-122"/>
              </a:rPr>
              <a:t>是</a:t>
            </a:r>
            <a:r>
              <a:rPr lang="en-US" altLang="ja-JP" kern="0" dirty="0">
                <a:ea typeface="SimHei" panose="02010609060101010101" pitchFamily="49" charset="-122"/>
                <a:cs typeface="宋体" panose="02010600030101010101" pitchFamily="2" charset="-122"/>
              </a:rPr>
              <a:t>Google </a:t>
            </a:r>
            <a:r>
              <a:rPr lang="en-US" altLang="ja-JP" kern="0" dirty="0" err="1">
                <a:ea typeface="SimHei" panose="02010609060101010101" pitchFamily="49" charset="-122"/>
                <a:cs typeface="宋体" panose="02010600030101010101" pitchFamily="2" charset="-122"/>
              </a:rPr>
              <a:t>BigTable</a:t>
            </a:r>
            <a:r>
              <a:rPr lang="ja-JP" altLang="en-US" kern="0">
                <a:ea typeface="SimHei" panose="02010609060101010101" pitchFamily="49" charset="-122"/>
                <a:cs typeface="宋体" panose="02010600030101010101" pitchFamily="2" charset="-122"/>
              </a:rPr>
              <a:t>的开源实现，</a:t>
            </a:r>
            <a:r>
              <a:rPr lang="en-US" altLang="ja-JP" kern="0" dirty="0">
                <a:ea typeface="SimHei" panose="02010609060101010101" pitchFamily="49" charset="-122"/>
                <a:cs typeface="宋体" panose="02010600030101010101" pitchFamily="2" charset="-122"/>
              </a:rPr>
              <a:t>HBase</a:t>
            </a:r>
            <a:r>
              <a:rPr lang="ja-JP" altLang="en-US" kern="0">
                <a:ea typeface="SimHei" panose="02010609060101010101" pitchFamily="49" charset="-122"/>
                <a:cs typeface="宋体" panose="02010600030101010101" pitchFamily="2" charset="-122"/>
              </a:rPr>
              <a:t>利用</a:t>
            </a:r>
            <a:r>
              <a:rPr lang="en-US" altLang="ja-JP" kern="0" dirty="0">
                <a:ea typeface="SimHei" panose="02010609060101010101" pitchFamily="49" charset="-122"/>
                <a:cs typeface="宋体" panose="02010600030101010101" pitchFamily="2" charset="-122"/>
              </a:rPr>
              <a:t>HDFS</a:t>
            </a:r>
            <a:r>
              <a:rPr lang="ja-JP" altLang="en-US" kern="0">
                <a:ea typeface="SimHei" panose="02010609060101010101" pitchFamily="49" charset="-122"/>
                <a:cs typeface="宋体" panose="02010600030101010101" pitchFamily="2" charset="-122"/>
              </a:rPr>
              <a:t>作为其文件存储系统</a:t>
            </a:r>
            <a:r>
              <a:rPr lang="zh-CN" altLang="en-US" kern="0" dirty="0">
                <a:ea typeface="SimHei" panose="02010609060101010101" pitchFamily="49" charset="-122"/>
                <a:cs typeface="宋体" panose="02010600030101010101" pitchFamily="2" charset="-122"/>
              </a:rPr>
              <a:t>，</a:t>
            </a:r>
            <a:r>
              <a:rPr lang="ja-JP" altLang="en-US" kern="0">
                <a:ea typeface="SimHei" panose="02010609060101010101" pitchFamily="49" charset="-122"/>
                <a:cs typeface="宋体" panose="02010600030101010101" pitchFamily="2" charset="-122"/>
              </a:rPr>
              <a:t>利用</a:t>
            </a:r>
            <a:r>
              <a:rPr lang="en-US" altLang="ja-JP" kern="0" dirty="0">
                <a:ea typeface="SimHei" panose="02010609060101010101" pitchFamily="49" charset="-122"/>
                <a:cs typeface="宋体" panose="02010600030101010101" pitchFamily="2" charset="-122"/>
              </a:rPr>
              <a:t>MapReduce</a:t>
            </a:r>
            <a:r>
              <a:rPr lang="ja-JP" altLang="en-US" kern="0">
                <a:ea typeface="SimHei" panose="02010609060101010101" pitchFamily="49" charset="-122"/>
                <a:cs typeface="宋体" panose="02010600030101010101" pitchFamily="2" charset="-122"/>
              </a:rPr>
              <a:t>处理</a:t>
            </a:r>
            <a:r>
              <a:rPr lang="en-US" altLang="ja-JP" kern="0" dirty="0">
                <a:ea typeface="SimHei" panose="02010609060101010101" pitchFamily="49" charset="-122"/>
                <a:cs typeface="宋体" panose="02010600030101010101" pitchFamily="2" charset="-122"/>
              </a:rPr>
              <a:t>HBase</a:t>
            </a:r>
            <a:r>
              <a:rPr lang="ja-JP" altLang="en-US" kern="0">
                <a:ea typeface="SimHei" panose="02010609060101010101" pitchFamily="49" charset="-122"/>
                <a:cs typeface="宋体" panose="02010600030101010101" pitchFamily="2" charset="-122"/>
              </a:rPr>
              <a:t>中的海量数据</a:t>
            </a:r>
          </a:p>
        </p:txBody>
      </p:sp>
      <p:pic>
        <p:nvPicPr>
          <p:cNvPr id="5" name="Picture 4">
            <a:extLst>
              <a:ext uri="{FF2B5EF4-FFF2-40B4-BE49-F238E27FC236}">
                <a16:creationId xmlns:a16="http://schemas.microsoft.com/office/drawing/2014/main" id="{A34F089D-D9FD-EE4C-B638-89BABC94CE04}"/>
              </a:ext>
            </a:extLst>
          </p:cNvPr>
          <p:cNvPicPr>
            <a:picLocks noChangeAspect="1"/>
          </p:cNvPicPr>
          <p:nvPr/>
        </p:nvPicPr>
        <p:blipFill>
          <a:blip r:embed="rId4"/>
          <a:stretch>
            <a:fillRect/>
          </a:stretch>
        </p:blipFill>
        <p:spPr>
          <a:xfrm>
            <a:off x="4458539" y="5559654"/>
            <a:ext cx="4571998" cy="1167319"/>
          </a:xfrm>
          <a:prstGeom prst="rect">
            <a:avLst/>
          </a:prstGeom>
        </p:spPr>
      </p:pic>
      <p:sp>
        <p:nvSpPr>
          <p:cNvPr id="7" name="Rectangle 6">
            <a:extLst>
              <a:ext uri="{FF2B5EF4-FFF2-40B4-BE49-F238E27FC236}">
                <a16:creationId xmlns:a16="http://schemas.microsoft.com/office/drawing/2014/main" id="{E1F26187-1750-0847-BC6F-D6D0875A45A5}"/>
              </a:ext>
            </a:extLst>
          </p:cNvPr>
          <p:cNvSpPr/>
          <p:nvPr/>
        </p:nvSpPr>
        <p:spPr>
          <a:xfrm>
            <a:off x="1318" y="5494432"/>
            <a:ext cx="4403352" cy="1384995"/>
          </a:xfrm>
          <a:prstGeom prst="rect">
            <a:avLst/>
          </a:prstGeom>
          <a:solidFill>
            <a:srgbClr val="FFFF00"/>
          </a:solidFill>
          <a:ln>
            <a:noFill/>
          </a:ln>
        </p:spPr>
        <p:txBody>
          <a:bodyPr wrap="square">
            <a:spAutoFit/>
          </a:bodyPr>
          <a:lstStyle/>
          <a:p>
            <a:pPr marL="457835" lvl="1">
              <a:buSzPct val="60000"/>
            </a:pPr>
            <a:r>
              <a:rPr lang="en-US" altLang="zh-CN" sz="2800" kern="0" dirty="0">
                <a:latin typeface="Microsoft YaHei" panose="020B0503020204020204" pitchFamily="34" charset="-122"/>
                <a:ea typeface="Microsoft YaHei" panose="020B0503020204020204" pitchFamily="34" charset="-122"/>
                <a:cs typeface="宋体" panose="02010600030101010101" pitchFamily="2" charset="-122"/>
              </a:rPr>
              <a:t>HBase</a:t>
            </a:r>
            <a:r>
              <a:rPr lang="zh-CN" altLang="en-US" sz="2800" kern="0" dirty="0">
                <a:latin typeface="Microsoft YaHei" panose="020B0503020204020204" pitchFamily="34" charset="-122"/>
                <a:ea typeface="Microsoft YaHei" panose="020B0503020204020204" pitchFamily="34" charset="-122"/>
                <a:cs typeface="宋体" panose="02010600030101010101" pitchFamily="2" charset="-122"/>
              </a:rPr>
              <a:t>的原型是谷歌的分布式存储系统</a:t>
            </a:r>
            <a:r>
              <a:rPr lang="en-US" altLang="zh-CN" sz="2800" kern="0" dirty="0" err="1">
                <a:latin typeface="Microsoft YaHei" panose="020B0503020204020204" pitchFamily="34" charset="-122"/>
                <a:ea typeface="Microsoft YaHei" panose="020B0503020204020204" pitchFamily="34" charset="-122"/>
                <a:cs typeface="宋体" panose="02010600030101010101" pitchFamily="2" charset="-122"/>
              </a:rPr>
              <a:t>BigTable</a:t>
            </a:r>
            <a:endParaRPr lang="en-US" altLang="zh-CN" sz="2800" kern="0" dirty="0">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419125037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318913">
            <a:extLst>
              <a:ext uri="{FF2B5EF4-FFF2-40B4-BE49-F238E27FC236}">
                <a16:creationId xmlns:a16="http://schemas.microsoft.com/office/drawing/2014/main" id="{2AF58325-8281-2049-9D3F-072CA5F2AD8A}"/>
              </a:ext>
            </a:extLst>
          </p:cNvPr>
          <p:cNvSpPr>
            <a:spLocks noGrp="1" noChangeArrowheads="1"/>
          </p:cNvSpPr>
          <p:nvPr>
            <p:ph type="title"/>
          </p:nvPr>
        </p:nvSpPr>
        <p:spPr/>
        <p:txBody>
          <a:bodyPr/>
          <a:lstStyle/>
          <a:p>
            <a:pPr eaLnBrk="1" hangingPunct="1"/>
            <a:r>
              <a:rPr lang="zh-CN" altLang="en-US" sz="4800" b="1" dirty="0">
                <a:solidFill>
                  <a:srgbClr val="2826F5"/>
                </a:solidFill>
              </a:rPr>
              <a:t>分布式数据库</a:t>
            </a:r>
            <a:r>
              <a:rPr lang="en-US" altLang="zh-CN" sz="4800" b="1" dirty="0">
                <a:solidFill>
                  <a:srgbClr val="2826F5"/>
                </a:solidFill>
              </a:rPr>
              <a:t>HBase</a:t>
            </a:r>
            <a:endParaRPr lang="en-US" altLang="ko-KR" b="1" dirty="0"/>
          </a:p>
        </p:txBody>
      </p:sp>
      <p:sp>
        <p:nvSpPr>
          <p:cNvPr id="65539" name="Text Placeholder 1318914">
            <a:extLst>
              <a:ext uri="{FF2B5EF4-FFF2-40B4-BE49-F238E27FC236}">
                <a16:creationId xmlns:a16="http://schemas.microsoft.com/office/drawing/2014/main" id="{D26A961D-731C-884F-ACD5-B80AA099839E}"/>
              </a:ext>
            </a:extLst>
          </p:cNvPr>
          <p:cNvSpPr>
            <a:spLocks noGrp="1" noChangeArrowheads="1"/>
          </p:cNvSpPr>
          <p:nvPr>
            <p:ph idx="1"/>
          </p:nvPr>
        </p:nvSpPr>
        <p:spPr/>
        <p:txBody>
          <a:bodyPr/>
          <a:lstStyle/>
          <a:p>
            <a:pPr eaLnBrk="1" hangingPunct="1">
              <a:spcBef>
                <a:spcPts val="168"/>
              </a:spcBef>
              <a:buFont typeface="Arial" panose="020B0604020202020204" pitchFamily="34" charset="0"/>
              <a:buChar char="•"/>
            </a:pPr>
            <a:r>
              <a:rPr lang="en-US" dirty="0">
                <a:ea typeface="SimHei" panose="02010609060101010101" pitchFamily="49" charset="-122"/>
              </a:rPr>
              <a:t>HBase</a:t>
            </a:r>
            <a:r>
              <a:rPr lang="ja-JP" altLang="en-US">
                <a:ea typeface="SimHei" panose="02010609060101010101" pitchFamily="49" charset="-122"/>
              </a:rPr>
              <a:t>是一种构建在</a:t>
            </a:r>
            <a:r>
              <a:rPr lang="en-US" dirty="0">
                <a:ea typeface="SimHei" panose="02010609060101010101" pitchFamily="49" charset="-122"/>
              </a:rPr>
              <a:t>HDFS</a:t>
            </a:r>
            <a:r>
              <a:rPr lang="ja-JP" altLang="en-US">
                <a:ea typeface="SimHei" panose="02010609060101010101" pitchFamily="49" charset="-122"/>
              </a:rPr>
              <a:t>之上的分布式数据库</a:t>
            </a:r>
            <a:endParaRPr lang="en-US" altLang="ja-JP" dirty="0">
              <a:ea typeface="SimHei" panose="02010609060101010101" pitchFamily="49" charset="-122"/>
            </a:endParaRPr>
          </a:p>
          <a:p>
            <a:pPr eaLnBrk="1" hangingPunct="1">
              <a:spcBef>
                <a:spcPts val="168"/>
              </a:spcBef>
              <a:buFont typeface="Arial" panose="020B0604020202020204" pitchFamily="34" charset="0"/>
              <a:buChar char="•"/>
            </a:pPr>
            <a:r>
              <a:rPr lang="ja-JP" altLang="en-US"/>
              <a:t>应用场景</a:t>
            </a:r>
            <a:r>
              <a:rPr lang="zh-CN" altLang="en-US" dirty="0"/>
              <a:t>：</a:t>
            </a:r>
            <a:r>
              <a:rPr lang="ja-JP" altLang="en-US"/>
              <a:t>需对数据进行随机读操作或者随机写操作、大数据上高并发操作</a:t>
            </a:r>
            <a:endParaRPr lang="en-US" altLang="ja-JP" dirty="0"/>
          </a:p>
          <a:p>
            <a:pPr lvl="1" eaLnBrk="1" hangingPunct="1">
              <a:spcBef>
                <a:spcPts val="168"/>
              </a:spcBef>
              <a:buFont typeface="Arial" panose="020B0604020202020204" pitchFamily="34" charset="0"/>
              <a:buChar char="•"/>
            </a:pPr>
            <a:r>
              <a:rPr lang="ja-JP" altLang="en-US"/>
              <a:t>比如每秒对</a:t>
            </a:r>
            <a:r>
              <a:rPr lang="en-US" dirty="0"/>
              <a:t>PB</a:t>
            </a:r>
            <a:r>
              <a:rPr lang="ja-JP" altLang="en-US"/>
              <a:t>级数据进行上千次操作以及读写访问均是非常简单的操作</a:t>
            </a:r>
            <a:endParaRPr lang="en-US" altLang="zh-CN" dirty="0"/>
          </a:p>
          <a:p>
            <a:pPr lvl="2" eaLnBrk="1" hangingPunct="1">
              <a:spcBef>
                <a:spcPts val="168"/>
              </a:spcBef>
            </a:pPr>
            <a:endParaRPr lang="en-US" altLang="zh-CN" sz="1200" dirty="0"/>
          </a:p>
          <a:p>
            <a:pPr lvl="2" eaLnBrk="1" hangingPunct="1">
              <a:spcBef>
                <a:spcPts val="168"/>
              </a:spcBef>
            </a:pPr>
            <a:endParaRPr lang="en-US" altLang="zh-CN" sz="1200" dirty="0"/>
          </a:p>
          <a:p>
            <a:pPr lvl="2" eaLnBrk="1" hangingPunct="1">
              <a:spcBef>
                <a:spcPts val="168"/>
              </a:spcBef>
            </a:pPr>
            <a:endParaRPr lang="en-US" altLang="ko-KR" sz="1050" dirty="0"/>
          </a:p>
        </p:txBody>
      </p:sp>
      <p:pic>
        <p:nvPicPr>
          <p:cNvPr id="4" name="Picture 3">
            <a:extLst>
              <a:ext uri="{FF2B5EF4-FFF2-40B4-BE49-F238E27FC236}">
                <a16:creationId xmlns:a16="http://schemas.microsoft.com/office/drawing/2014/main" id="{7A4FBDF5-981B-FE4E-A6D5-8CEAD3D38EAA}"/>
              </a:ext>
            </a:extLst>
          </p:cNvPr>
          <p:cNvPicPr>
            <a:picLocks noChangeAspect="1"/>
          </p:cNvPicPr>
          <p:nvPr/>
        </p:nvPicPr>
        <p:blipFill>
          <a:blip r:embed="rId3"/>
          <a:stretch>
            <a:fillRect/>
          </a:stretch>
        </p:blipFill>
        <p:spPr>
          <a:xfrm>
            <a:off x="1835697" y="3502566"/>
            <a:ext cx="6048672" cy="3275135"/>
          </a:xfrm>
          <a:prstGeom prst="rect">
            <a:avLst/>
          </a:prstGeom>
        </p:spPr>
      </p:pic>
    </p:spTree>
    <p:extLst>
      <p:ext uri="{BB962C8B-B14F-4D97-AF65-F5344CB8AC3E}">
        <p14:creationId xmlns:p14="http://schemas.microsoft.com/office/powerpoint/2010/main" val="21950472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318913">
            <a:extLst>
              <a:ext uri="{FF2B5EF4-FFF2-40B4-BE49-F238E27FC236}">
                <a16:creationId xmlns:a16="http://schemas.microsoft.com/office/drawing/2014/main" id="{2AF58325-8281-2049-9D3F-072CA5F2AD8A}"/>
              </a:ext>
            </a:extLst>
          </p:cNvPr>
          <p:cNvSpPr>
            <a:spLocks noGrp="1" noChangeArrowheads="1"/>
          </p:cNvSpPr>
          <p:nvPr>
            <p:ph type="title"/>
          </p:nvPr>
        </p:nvSpPr>
        <p:spPr/>
        <p:txBody>
          <a:bodyPr/>
          <a:lstStyle/>
          <a:p>
            <a:pPr eaLnBrk="1" hangingPunct="1"/>
            <a:r>
              <a:rPr lang="zh-CN" altLang="en-US" sz="4800" b="1" dirty="0">
                <a:solidFill>
                  <a:srgbClr val="2826F5"/>
                </a:solidFill>
              </a:rPr>
              <a:t>分布式数据库</a:t>
            </a:r>
            <a:r>
              <a:rPr lang="en-US" altLang="zh-CN" sz="4800" b="1" dirty="0">
                <a:solidFill>
                  <a:srgbClr val="2826F5"/>
                </a:solidFill>
              </a:rPr>
              <a:t>HBase</a:t>
            </a:r>
            <a:endParaRPr lang="en-US" altLang="ko-KR" b="1" dirty="0"/>
          </a:p>
        </p:txBody>
      </p:sp>
      <p:sp>
        <p:nvSpPr>
          <p:cNvPr id="65539" name="Text Placeholder 1318914">
            <a:extLst>
              <a:ext uri="{FF2B5EF4-FFF2-40B4-BE49-F238E27FC236}">
                <a16:creationId xmlns:a16="http://schemas.microsoft.com/office/drawing/2014/main" id="{D26A961D-731C-884F-ACD5-B80AA099839E}"/>
              </a:ext>
            </a:extLst>
          </p:cNvPr>
          <p:cNvSpPr>
            <a:spLocks noGrp="1" noChangeArrowheads="1"/>
          </p:cNvSpPr>
          <p:nvPr>
            <p:ph idx="1"/>
          </p:nvPr>
        </p:nvSpPr>
        <p:spPr/>
        <p:txBody>
          <a:bodyPr/>
          <a:lstStyle/>
          <a:p>
            <a:pPr eaLnBrk="1" hangingPunct="1">
              <a:buFont typeface="Arial" panose="020B0604020202020204" pitchFamily="34" charset="0"/>
              <a:buChar char="•"/>
            </a:pPr>
            <a:r>
              <a:rPr lang="ja-JP" altLang="en-US" kern="0">
                <a:ea typeface="Microsoft YaHei" panose="020B0503020204020204" pitchFamily="34" charset="-122"/>
                <a:cs typeface="宋体" panose="02010600030101010101" pitchFamily="2" charset="-122"/>
              </a:rPr>
              <a:t>基本概念</a:t>
            </a:r>
            <a:endParaRPr lang="en-HK" altLang="zh-CN" kern="0" dirty="0">
              <a:ea typeface="Microsoft YaHei" panose="020B0503020204020204" pitchFamily="34" charset="-122"/>
              <a:cs typeface="宋体" panose="02010600030101010101" pitchFamily="2" charset="-122"/>
            </a:endParaRPr>
          </a:p>
          <a:p>
            <a:pPr lvl="1" eaLnBrk="1" hangingPunct="1">
              <a:buFont typeface="Arial" panose="020B0604020202020204" pitchFamily="34" charset="0"/>
              <a:buChar char="•"/>
            </a:pPr>
            <a:r>
              <a:rPr lang="en-US" altLang="zh-CN" kern="0" dirty="0">
                <a:ea typeface="Microsoft YaHei" panose="020B0503020204020204" pitchFamily="34" charset="-122"/>
                <a:cs typeface="宋体" panose="02010600030101010101" pitchFamily="2" charset="-122"/>
              </a:rPr>
              <a:t>HBase</a:t>
            </a:r>
            <a:r>
              <a:rPr lang="zh-CN" altLang="en-US" kern="0" dirty="0">
                <a:ea typeface="Microsoft YaHei" panose="020B0503020204020204" pitchFamily="34" charset="-122"/>
                <a:cs typeface="宋体" panose="02010600030101010101" pitchFamily="2" charset="-122"/>
              </a:rPr>
              <a:t> 是一个</a:t>
            </a:r>
            <a:r>
              <a:rPr lang="zh-CN" altLang="en-US" kern="0" dirty="0">
                <a:solidFill>
                  <a:srgbClr val="FF0000"/>
                </a:solidFill>
                <a:ea typeface="Microsoft YaHei" panose="020B0503020204020204" pitchFamily="34" charset="-122"/>
                <a:cs typeface="宋体" panose="02010600030101010101" pitchFamily="2" charset="-122"/>
              </a:rPr>
              <a:t>高可靠</a:t>
            </a:r>
            <a:r>
              <a:rPr lang="zh-CN" altLang="en-US" kern="0" dirty="0">
                <a:ea typeface="Microsoft YaHei" panose="020B0503020204020204" pitchFamily="34" charset="-122"/>
                <a:cs typeface="宋体" panose="02010600030101010101" pitchFamily="2" charset="-122"/>
              </a:rPr>
              <a:t>、</a:t>
            </a:r>
            <a:r>
              <a:rPr lang="zh-CN" altLang="en-US" kern="0" dirty="0">
                <a:solidFill>
                  <a:srgbClr val="FF0000"/>
                </a:solidFill>
                <a:ea typeface="Microsoft YaHei" panose="020B0503020204020204" pitchFamily="34" charset="-122"/>
                <a:cs typeface="宋体" panose="02010600030101010101" pitchFamily="2" charset="-122"/>
              </a:rPr>
              <a:t>高性能</a:t>
            </a:r>
            <a:r>
              <a:rPr lang="zh-CN" altLang="en-US" kern="0" dirty="0">
                <a:ea typeface="Microsoft YaHei" panose="020B0503020204020204" pitchFamily="34" charset="-122"/>
                <a:cs typeface="宋体" panose="02010600030101010101" pitchFamily="2" charset="-122"/>
              </a:rPr>
              <a:t>、</a:t>
            </a:r>
            <a:r>
              <a:rPr lang="zh-CN" altLang="en-US" kern="0" dirty="0">
                <a:solidFill>
                  <a:srgbClr val="FF0000"/>
                </a:solidFill>
                <a:ea typeface="Microsoft YaHei" panose="020B0503020204020204" pitchFamily="34" charset="-122"/>
                <a:cs typeface="宋体" panose="02010600030101010101" pitchFamily="2" charset="-122"/>
              </a:rPr>
              <a:t>面向列</a:t>
            </a:r>
            <a:r>
              <a:rPr lang="zh-CN" altLang="en-US" kern="0" dirty="0">
                <a:ea typeface="Microsoft YaHei" panose="020B0503020204020204" pitchFamily="34" charset="-122"/>
                <a:cs typeface="宋体" panose="02010600030101010101" pitchFamily="2" charset="-122"/>
              </a:rPr>
              <a:t>、</a:t>
            </a:r>
            <a:r>
              <a:rPr lang="zh-CN" altLang="en-US" kern="0" dirty="0">
                <a:solidFill>
                  <a:srgbClr val="FF0000"/>
                </a:solidFill>
                <a:ea typeface="Microsoft YaHei" panose="020B0503020204020204" pitchFamily="34" charset="-122"/>
                <a:cs typeface="宋体" panose="02010600030101010101" pitchFamily="2" charset="-122"/>
              </a:rPr>
              <a:t>可伸缩</a:t>
            </a:r>
            <a:r>
              <a:rPr lang="ja-JP" altLang="en-US" kern="0">
                <a:ea typeface="Microsoft YaHei" panose="020B0503020204020204" pitchFamily="34" charset="-122"/>
                <a:cs typeface="宋体" panose="02010600030101010101" pitchFamily="2" charset="-122"/>
              </a:rPr>
              <a:t>的</a:t>
            </a:r>
            <a:r>
              <a:rPr lang="zh-CN" altLang="en-US" kern="0" dirty="0">
                <a:ea typeface="Microsoft YaHei" panose="020B0503020204020204" pitchFamily="34" charset="-122"/>
                <a:cs typeface="宋体" panose="02010600030101010101" pitchFamily="2" charset="-122"/>
              </a:rPr>
              <a:t>分布式数据库</a:t>
            </a:r>
            <a:endParaRPr lang="en-HK" altLang="zh-CN" kern="0" dirty="0">
              <a:ea typeface="Microsoft YaHei" panose="020B0503020204020204" pitchFamily="34" charset="-122"/>
              <a:cs typeface="宋体" panose="02010600030101010101" pitchFamily="2" charset="-122"/>
            </a:endParaRPr>
          </a:p>
          <a:p>
            <a:pPr lvl="1" eaLnBrk="1" hangingPunct="1">
              <a:buFont typeface="Arial" panose="020B0604020202020204" pitchFamily="34" charset="0"/>
              <a:buChar char="•"/>
            </a:pPr>
            <a:r>
              <a:rPr lang="zh-CN" altLang="en-US" kern="0" dirty="0">
                <a:ea typeface="Microsoft YaHei" panose="020B0503020204020204" pitchFamily="34" charset="-122"/>
                <a:cs typeface="宋体" panose="02010600030101010101" pitchFamily="2" charset="-122"/>
              </a:rPr>
              <a:t>主要用来存储非结构化和半结构化的数据</a:t>
            </a:r>
            <a:endParaRPr lang="en-US" dirty="0">
              <a:ea typeface="Microsoft YaHei" panose="020B0503020204020204" pitchFamily="34" charset="-122"/>
            </a:endParaRPr>
          </a:p>
          <a:p>
            <a:pPr lvl="1" eaLnBrk="1" hangingPunct="1">
              <a:buFont typeface="Arial" panose="020B0604020202020204" pitchFamily="34" charset="0"/>
              <a:buChar char="•"/>
            </a:pPr>
            <a:endParaRPr lang="en-US" altLang="zh-CN" kern="0" dirty="0">
              <a:ea typeface="Microsoft YaHei" panose="020B0503020204020204" pitchFamily="34" charset="-122"/>
              <a:cs typeface="宋体" panose="02010600030101010101" pitchFamily="2" charset="-122"/>
            </a:endParaRPr>
          </a:p>
          <a:p>
            <a:pPr marL="457200" lvl="1" indent="0" eaLnBrk="1" hangingPunct="1">
              <a:buNone/>
            </a:pPr>
            <a:endParaRPr lang="en-US" altLang="zh-CN" dirty="0"/>
          </a:p>
          <a:p>
            <a:pPr lvl="2" eaLnBrk="1" hangingPunct="1"/>
            <a:endParaRPr lang="en-US" altLang="zh-CN" sz="1200" dirty="0"/>
          </a:p>
          <a:p>
            <a:pPr lvl="2" eaLnBrk="1" hangingPunct="1"/>
            <a:endParaRPr lang="en-US" altLang="zh-CN" sz="1200" dirty="0"/>
          </a:p>
          <a:p>
            <a:pPr lvl="2" eaLnBrk="1" hangingPunct="1"/>
            <a:endParaRPr lang="en-US" altLang="ko-KR" sz="1050" dirty="0"/>
          </a:p>
        </p:txBody>
      </p:sp>
      <p:pic>
        <p:nvPicPr>
          <p:cNvPr id="5" name="Picture 4">
            <a:extLst>
              <a:ext uri="{FF2B5EF4-FFF2-40B4-BE49-F238E27FC236}">
                <a16:creationId xmlns:a16="http://schemas.microsoft.com/office/drawing/2014/main" id="{A34F089D-D9FD-EE4C-B638-89BABC94CE04}"/>
              </a:ext>
            </a:extLst>
          </p:cNvPr>
          <p:cNvPicPr>
            <a:picLocks noChangeAspect="1"/>
          </p:cNvPicPr>
          <p:nvPr/>
        </p:nvPicPr>
        <p:blipFill>
          <a:blip r:embed="rId3"/>
          <a:stretch>
            <a:fillRect/>
          </a:stretch>
        </p:blipFill>
        <p:spPr>
          <a:xfrm>
            <a:off x="4381659" y="5443571"/>
            <a:ext cx="4571998" cy="1167319"/>
          </a:xfrm>
          <a:prstGeom prst="rect">
            <a:avLst/>
          </a:prstGeom>
        </p:spPr>
      </p:pic>
      <p:sp>
        <p:nvSpPr>
          <p:cNvPr id="6" name="Rectangle 5">
            <a:extLst>
              <a:ext uri="{FF2B5EF4-FFF2-40B4-BE49-F238E27FC236}">
                <a16:creationId xmlns:a16="http://schemas.microsoft.com/office/drawing/2014/main" id="{AF6EB824-F0F4-944E-BDE3-8A7B7C699B89}"/>
              </a:ext>
            </a:extLst>
          </p:cNvPr>
          <p:cNvSpPr/>
          <p:nvPr/>
        </p:nvSpPr>
        <p:spPr>
          <a:xfrm>
            <a:off x="4770150" y="6510095"/>
            <a:ext cx="2631298" cy="369332"/>
          </a:xfrm>
          <a:prstGeom prst="rect">
            <a:avLst/>
          </a:prstGeom>
          <a:noFill/>
        </p:spPr>
        <p:txBody>
          <a:bodyPr wrap="none">
            <a:spAutoFit/>
          </a:bodyPr>
          <a:lstStyle/>
          <a:p>
            <a:r>
              <a:rPr lang="en-US" dirty="0">
                <a:latin typeface="Helvetica Neue Thin" panose="020B0403020202020204" pitchFamily="34" charset="0"/>
                <a:ea typeface="Helvetica Neue Thin" panose="020B0403020202020204" pitchFamily="34" charset="0"/>
                <a:hlinkClick r:id="rId4"/>
              </a:rPr>
              <a:t>https://hbase.apache.org</a:t>
            </a:r>
            <a:endParaRPr lang="en-US" dirty="0">
              <a:latin typeface="Helvetica Neue Thin" panose="020B0403020202020204" pitchFamily="34" charset="0"/>
              <a:ea typeface="Helvetica Neue Thin" panose="020B0403020202020204" pitchFamily="34" charset="0"/>
            </a:endParaRPr>
          </a:p>
        </p:txBody>
      </p:sp>
      <p:pic>
        <p:nvPicPr>
          <p:cNvPr id="9" name="图片 7">
            <a:extLst>
              <a:ext uri="{FF2B5EF4-FFF2-40B4-BE49-F238E27FC236}">
                <a16:creationId xmlns:a16="http://schemas.microsoft.com/office/drawing/2014/main" id="{57B58451-9768-F64D-AB4E-272A406B0286}"/>
              </a:ext>
            </a:extLst>
          </p:cNvPr>
          <p:cNvPicPr>
            <a:picLocks noChangeAspect="1"/>
          </p:cNvPicPr>
          <p:nvPr/>
        </p:nvPicPr>
        <p:blipFill rotWithShape="1">
          <a:blip r:embed="rId5">
            <a:extLst>
              <a:ext uri="{28A0092B-C50C-407E-A947-70E740481C1C}">
                <a14:useLocalDpi xmlns:a14="http://schemas.microsoft.com/office/drawing/2010/main" val="0"/>
              </a:ext>
            </a:extLst>
          </a:blip>
          <a:srcRect t="28213" b="10432"/>
          <a:stretch/>
        </p:blipFill>
        <p:spPr>
          <a:xfrm>
            <a:off x="2015375" y="3066607"/>
            <a:ext cx="5580961" cy="2572883"/>
          </a:xfrm>
          <a:prstGeom prst="rect">
            <a:avLst/>
          </a:prstGeom>
        </p:spPr>
      </p:pic>
      <p:sp>
        <p:nvSpPr>
          <p:cNvPr id="10" name="Rectangle 9">
            <a:extLst>
              <a:ext uri="{FF2B5EF4-FFF2-40B4-BE49-F238E27FC236}">
                <a16:creationId xmlns:a16="http://schemas.microsoft.com/office/drawing/2014/main" id="{25417D57-9AAC-4744-A325-6F586B46BAA7}"/>
              </a:ext>
            </a:extLst>
          </p:cNvPr>
          <p:cNvSpPr/>
          <p:nvPr/>
        </p:nvSpPr>
        <p:spPr>
          <a:xfrm>
            <a:off x="2843808" y="4341026"/>
            <a:ext cx="2160240" cy="442842"/>
          </a:xfrm>
          <a:prstGeom prst="rect">
            <a:avLst/>
          </a:prstGeom>
          <a:noFill/>
          <a:ln w="1016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80928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318913">
            <a:extLst>
              <a:ext uri="{FF2B5EF4-FFF2-40B4-BE49-F238E27FC236}">
                <a16:creationId xmlns:a16="http://schemas.microsoft.com/office/drawing/2014/main" id="{2AF58325-8281-2049-9D3F-072CA5F2AD8A}"/>
              </a:ext>
            </a:extLst>
          </p:cNvPr>
          <p:cNvSpPr>
            <a:spLocks noGrp="1" noChangeArrowheads="1"/>
          </p:cNvSpPr>
          <p:nvPr>
            <p:ph type="title"/>
          </p:nvPr>
        </p:nvSpPr>
        <p:spPr/>
        <p:txBody>
          <a:bodyPr/>
          <a:lstStyle/>
          <a:p>
            <a:pPr eaLnBrk="1" hangingPunct="1"/>
            <a:r>
              <a:rPr lang="zh-CN" altLang="en-US" sz="4800" b="1" dirty="0">
                <a:solidFill>
                  <a:srgbClr val="2826F5"/>
                </a:solidFill>
              </a:rPr>
              <a:t>分布式数据库</a:t>
            </a:r>
            <a:r>
              <a:rPr lang="en-US" altLang="zh-CN" sz="4800" b="1" dirty="0">
                <a:solidFill>
                  <a:srgbClr val="2826F5"/>
                </a:solidFill>
              </a:rPr>
              <a:t>HBase</a:t>
            </a:r>
            <a:endParaRPr lang="en-US" altLang="ko-KR" b="1" dirty="0"/>
          </a:p>
        </p:txBody>
      </p:sp>
      <p:sp>
        <p:nvSpPr>
          <p:cNvPr id="65539" name="Text Placeholder 1318914">
            <a:extLst>
              <a:ext uri="{FF2B5EF4-FFF2-40B4-BE49-F238E27FC236}">
                <a16:creationId xmlns:a16="http://schemas.microsoft.com/office/drawing/2014/main" id="{D26A961D-731C-884F-ACD5-B80AA099839E}"/>
              </a:ext>
            </a:extLst>
          </p:cNvPr>
          <p:cNvSpPr>
            <a:spLocks noGrp="1" noChangeArrowheads="1"/>
          </p:cNvSpPr>
          <p:nvPr>
            <p:ph idx="1"/>
          </p:nvPr>
        </p:nvSpPr>
        <p:spPr/>
        <p:txBody>
          <a:bodyPr/>
          <a:lstStyle/>
          <a:p>
            <a:pPr eaLnBrk="1" hangingPunct="1">
              <a:buFont typeface="Arial" panose="020B0604020202020204" pitchFamily="34" charset="0"/>
              <a:buChar char="•"/>
            </a:pPr>
            <a:r>
              <a:rPr lang="en-US" altLang="zh-CN" kern="0" dirty="0">
                <a:ea typeface="Microsoft YaHei" panose="020B0503020204020204" pitchFamily="34" charset="-122"/>
                <a:cs typeface="宋体" panose="02010600030101010101" pitchFamily="2" charset="-122"/>
              </a:rPr>
              <a:t>HBase</a:t>
            </a:r>
            <a:r>
              <a:rPr lang="zh-CN" altLang="en-US" kern="0" dirty="0">
                <a:ea typeface="Microsoft YaHei" panose="020B0503020204020204" pitchFamily="34" charset="-122"/>
                <a:cs typeface="宋体" panose="02010600030101010101" pitchFamily="2" charset="-122"/>
              </a:rPr>
              <a:t>数据模型</a:t>
            </a:r>
            <a:endParaRPr lang="en-US" altLang="zh-CN" kern="0" dirty="0">
              <a:ea typeface="Microsoft YaHei" panose="020B0503020204020204" pitchFamily="34" charset="-122"/>
              <a:cs typeface="宋体" panose="02010600030101010101" pitchFamily="2" charset="-122"/>
            </a:endParaRPr>
          </a:p>
          <a:p>
            <a:pPr marL="771035" lvl="1" indent="-385200">
              <a:buSzPct val="60000"/>
              <a:buFont typeface="Arial" panose="020B0604020202020204" pitchFamily="34" charset="0"/>
              <a:buChar char="•"/>
            </a:pPr>
            <a:r>
              <a:rPr lang="en-US" altLang="zh-CN" kern="0" dirty="0">
                <a:cs typeface="宋体" panose="02010600030101010101" pitchFamily="2" charset="-122"/>
              </a:rPr>
              <a:t>HBase</a:t>
            </a:r>
            <a:r>
              <a:rPr lang="zh-CN" altLang="en-US" kern="0" dirty="0">
                <a:cs typeface="宋体" panose="02010600030101010101" pitchFamily="2" charset="-122"/>
              </a:rPr>
              <a:t>本质是一个</a:t>
            </a:r>
            <a:r>
              <a:rPr lang="zh-CN" altLang="en-US" kern="0" dirty="0">
                <a:solidFill>
                  <a:srgbClr val="FF0000"/>
                </a:solidFill>
                <a:cs typeface="宋体" panose="02010600030101010101" pitchFamily="2" charset="-122"/>
              </a:rPr>
              <a:t>稀疏</a:t>
            </a:r>
            <a:r>
              <a:rPr lang="zh-CN" altLang="en-US" kern="0" dirty="0">
                <a:cs typeface="宋体" panose="02010600030101010101" pitchFamily="2" charset="-122"/>
              </a:rPr>
              <a:t>、</a:t>
            </a:r>
            <a:r>
              <a:rPr lang="zh-CN" altLang="en-US" kern="0" dirty="0">
                <a:solidFill>
                  <a:srgbClr val="FF0000"/>
                </a:solidFill>
                <a:cs typeface="宋体" panose="02010600030101010101" pitchFamily="2" charset="-122"/>
              </a:rPr>
              <a:t>多维</a:t>
            </a:r>
            <a:r>
              <a:rPr lang="zh-CN" altLang="en-US" kern="0" dirty="0">
                <a:cs typeface="宋体" panose="02010600030101010101" pitchFamily="2" charset="-122"/>
              </a:rPr>
              <a:t>、</a:t>
            </a:r>
            <a:r>
              <a:rPr lang="zh-CN" altLang="en-US" kern="0" dirty="0">
                <a:solidFill>
                  <a:srgbClr val="FF0000"/>
                </a:solidFill>
                <a:cs typeface="宋体" panose="02010600030101010101" pitchFamily="2" charset="-122"/>
              </a:rPr>
              <a:t>排序</a:t>
            </a:r>
            <a:r>
              <a:rPr lang="zh-CN" altLang="en-US" kern="0" dirty="0">
                <a:cs typeface="宋体" panose="02010600030101010101" pitchFamily="2" charset="-122"/>
              </a:rPr>
              <a:t>的数据映射表</a:t>
            </a:r>
            <a:endParaRPr lang="en-US" altLang="zh-CN" kern="0" dirty="0">
              <a:cs typeface="宋体" panose="02010600030101010101" pitchFamily="2" charset="-122"/>
            </a:endParaRPr>
          </a:p>
          <a:p>
            <a:pPr marL="771035" lvl="1" indent="-385200">
              <a:buSzPct val="60000"/>
              <a:buFont typeface="Arial" panose="020B0604020202020204" pitchFamily="34" charset="0"/>
              <a:buChar char="•"/>
            </a:pPr>
            <a:r>
              <a:rPr lang="zh-CN" altLang="en-US" kern="0" dirty="0">
                <a:cs typeface="宋体" panose="02010600030101010101" pitchFamily="2" charset="-122"/>
              </a:rPr>
              <a:t>行键，列族，列限定符和时间戳等</a:t>
            </a:r>
            <a:endParaRPr lang="en-US" altLang="zh-CN" kern="0" dirty="0">
              <a:cs typeface="宋体" panose="02010600030101010101" pitchFamily="2" charset="-122"/>
            </a:endParaRPr>
          </a:p>
        </p:txBody>
      </p:sp>
      <p:pic>
        <p:nvPicPr>
          <p:cNvPr id="11" name="Picture 10">
            <a:extLst>
              <a:ext uri="{FF2B5EF4-FFF2-40B4-BE49-F238E27FC236}">
                <a16:creationId xmlns:a16="http://schemas.microsoft.com/office/drawing/2014/main" id="{BC506DD3-FC28-4543-A964-25A2849618B1}"/>
              </a:ext>
            </a:extLst>
          </p:cNvPr>
          <p:cNvPicPr>
            <a:picLocks noChangeAspect="1"/>
          </p:cNvPicPr>
          <p:nvPr/>
        </p:nvPicPr>
        <p:blipFill>
          <a:blip r:embed="rId3"/>
          <a:stretch>
            <a:fillRect/>
          </a:stretch>
        </p:blipFill>
        <p:spPr>
          <a:xfrm>
            <a:off x="-19878" y="2950418"/>
            <a:ext cx="9144000" cy="3034145"/>
          </a:xfrm>
          <a:prstGeom prst="rect">
            <a:avLst/>
          </a:prstGeom>
        </p:spPr>
      </p:pic>
    </p:spTree>
    <p:extLst>
      <p:ext uri="{BB962C8B-B14F-4D97-AF65-F5344CB8AC3E}">
        <p14:creationId xmlns:p14="http://schemas.microsoft.com/office/powerpoint/2010/main" val="385719749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867E2-57F1-B246-AC63-B7E50902B3BA}"/>
              </a:ext>
            </a:extLst>
          </p:cNvPr>
          <p:cNvSpPr>
            <a:spLocks noGrp="1"/>
          </p:cNvSpPr>
          <p:nvPr>
            <p:ph type="title"/>
          </p:nvPr>
        </p:nvSpPr>
        <p:spPr/>
        <p:txBody>
          <a:bodyPr/>
          <a:lstStyle/>
          <a:p>
            <a:r>
              <a:rPr lang="zh-CN" altLang="en-US" sz="4800" b="1" dirty="0">
                <a:solidFill>
                  <a:srgbClr val="4C27FF"/>
                </a:solidFill>
              </a:rPr>
              <a:t>分布式数据管理技术 </a:t>
            </a:r>
          </a:p>
        </p:txBody>
      </p:sp>
      <p:sp>
        <p:nvSpPr>
          <p:cNvPr id="3" name="内容占位符 2">
            <a:extLst>
              <a:ext uri="{FF2B5EF4-FFF2-40B4-BE49-F238E27FC236}">
                <a16:creationId xmlns:a16="http://schemas.microsoft.com/office/drawing/2014/main" id="{2EF5D7E5-191D-4B47-A8D3-8401E84AA636}"/>
              </a:ext>
            </a:extLst>
          </p:cNvPr>
          <p:cNvSpPr>
            <a:spLocks noGrp="1"/>
          </p:cNvSpPr>
          <p:nvPr>
            <p:ph idx="1"/>
          </p:nvPr>
        </p:nvSpPr>
        <p:spPr>
          <a:xfrm>
            <a:off x="19878" y="1086813"/>
            <a:ext cx="9124122" cy="4934475"/>
          </a:xfrm>
        </p:spPr>
        <p:txBody>
          <a:bodyPr/>
          <a:lstStyle/>
          <a:p>
            <a:r>
              <a:rPr kumimoji="1" lang="zh-CN" altLang="en-US" dirty="0"/>
              <a:t>在大数据时代背景下，海量数据的存储和管理成为亟待解决的问题</a:t>
            </a:r>
            <a:endParaRPr kumimoji="1" lang="en-US" altLang="zh-CN" dirty="0"/>
          </a:p>
          <a:p>
            <a:r>
              <a:rPr kumimoji="1" lang="zh-CN" altLang="en-US" dirty="0"/>
              <a:t>面临的挑战</a:t>
            </a:r>
            <a:endParaRPr kumimoji="1" lang="en-US" altLang="zh-CN" dirty="0"/>
          </a:p>
          <a:p>
            <a:pPr lvl="1"/>
            <a:r>
              <a:rPr kumimoji="1" lang="zh-CN" altLang="en-US" dirty="0"/>
              <a:t>存储规模大</a:t>
            </a:r>
            <a:endParaRPr kumimoji="1" lang="en-US" altLang="zh-CN" dirty="0"/>
          </a:p>
          <a:p>
            <a:pPr lvl="1"/>
            <a:r>
              <a:rPr kumimoji="1" lang="zh-CN" altLang="en-US" dirty="0"/>
              <a:t>种类和来源多样化，存储管理复杂</a:t>
            </a:r>
            <a:endParaRPr kumimoji="1" lang="en-US" altLang="zh-CN" dirty="0"/>
          </a:p>
          <a:p>
            <a:pPr lvl="1"/>
            <a:r>
              <a:rPr kumimoji="1" lang="zh-CN" altLang="en-US" dirty="0"/>
              <a:t>对数据服务的种类和水平要求高</a:t>
            </a:r>
            <a:endParaRPr kumimoji="1" lang="en-US" altLang="zh-CN" dirty="0"/>
          </a:p>
          <a:p>
            <a:r>
              <a:rPr kumimoji="1" lang="zh-CN" altLang="en-US" dirty="0"/>
              <a:t>关键技术</a:t>
            </a:r>
            <a:endParaRPr kumimoji="1" lang="en-US" altLang="zh-CN" dirty="0"/>
          </a:p>
          <a:p>
            <a:pPr lvl="1"/>
            <a:r>
              <a:rPr kumimoji="1" lang="zh-CN" altLang="en-US" dirty="0"/>
              <a:t>分布式文件系统</a:t>
            </a:r>
            <a:endParaRPr kumimoji="1" lang="en-US" altLang="zh-CN" dirty="0"/>
          </a:p>
          <a:p>
            <a:pPr lvl="1"/>
            <a:r>
              <a:rPr kumimoji="1" lang="zh-CN" altLang="en-US" dirty="0"/>
              <a:t>分布式数据库</a:t>
            </a:r>
            <a:endParaRPr kumimoji="1" lang="en-US" altLang="zh-CN" dirty="0"/>
          </a:p>
          <a:p>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zh-CN" altLang="en-US" dirty="0"/>
          </a:p>
        </p:txBody>
      </p:sp>
    </p:spTree>
    <p:extLst>
      <p:ext uri="{BB962C8B-B14F-4D97-AF65-F5344CB8AC3E}">
        <p14:creationId xmlns:p14="http://schemas.microsoft.com/office/powerpoint/2010/main" val="1770137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318913">
            <a:extLst>
              <a:ext uri="{FF2B5EF4-FFF2-40B4-BE49-F238E27FC236}">
                <a16:creationId xmlns:a16="http://schemas.microsoft.com/office/drawing/2014/main" id="{2AF58325-8281-2049-9D3F-072CA5F2AD8A}"/>
              </a:ext>
            </a:extLst>
          </p:cNvPr>
          <p:cNvSpPr>
            <a:spLocks noGrp="1" noChangeArrowheads="1"/>
          </p:cNvSpPr>
          <p:nvPr>
            <p:ph type="title"/>
          </p:nvPr>
        </p:nvSpPr>
        <p:spPr/>
        <p:txBody>
          <a:bodyPr/>
          <a:lstStyle/>
          <a:p>
            <a:pPr eaLnBrk="1" hangingPunct="1"/>
            <a:r>
              <a:rPr lang="zh-CN" altLang="en-US" sz="4800" b="1" dirty="0">
                <a:solidFill>
                  <a:srgbClr val="2826F5"/>
                </a:solidFill>
              </a:rPr>
              <a:t>分布式数据库</a:t>
            </a:r>
            <a:r>
              <a:rPr lang="en-US" altLang="zh-CN" sz="4800" b="1" dirty="0">
                <a:solidFill>
                  <a:srgbClr val="2826F5"/>
                </a:solidFill>
              </a:rPr>
              <a:t>HBase</a:t>
            </a:r>
            <a:endParaRPr lang="en-US" altLang="ko-KR" b="1" dirty="0"/>
          </a:p>
        </p:txBody>
      </p:sp>
      <p:sp>
        <p:nvSpPr>
          <p:cNvPr id="65539" name="Text Placeholder 1318914">
            <a:extLst>
              <a:ext uri="{FF2B5EF4-FFF2-40B4-BE49-F238E27FC236}">
                <a16:creationId xmlns:a16="http://schemas.microsoft.com/office/drawing/2014/main" id="{D26A961D-731C-884F-ACD5-B80AA099839E}"/>
              </a:ext>
            </a:extLst>
          </p:cNvPr>
          <p:cNvSpPr>
            <a:spLocks noGrp="1" noChangeArrowheads="1"/>
          </p:cNvSpPr>
          <p:nvPr>
            <p:ph idx="1"/>
          </p:nvPr>
        </p:nvSpPr>
        <p:spPr/>
        <p:txBody>
          <a:bodyPr/>
          <a:lstStyle/>
          <a:p>
            <a:pPr eaLnBrk="1" hangingPunct="1">
              <a:buFont typeface="Arial" panose="020B0604020202020204" pitchFamily="34" charset="0"/>
              <a:buChar char="•"/>
            </a:pPr>
            <a:r>
              <a:rPr lang="en-US" altLang="zh-CN" sz="2800" kern="0" dirty="0">
                <a:ea typeface="SimHei" panose="02010609060101010101" pitchFamily="49" charset="-122"/>
                <a:cs typeface="宋体" panose="02010600030101010101" pitchFamily="2" charset="-122"/>
              </a:rPr>
              <a:t>HBase</a:t>
            </a:r>
            <a:r>
              <a:rPr lang="ja-JP" altLang="en-US" sz="2800" kern="0">
                <a:ea typeface="SimHei" panose="02010609060101010101" pitchFamily="49" charset="-122"/>
                <a:cs typeface="宋体" panose="02010600030101010101" pitchFamily="2" charset="-122"/>
              </a:rPr>
              <a:t>三维有序（即字典顺序）存储</a:t>
            </a:r>
          </a:p>
          <a:p>
            <a:pPr lvl="1" eaLnBrk="1" hangingPunct="1">
              <a:buFont typeface="Arial" panose="020B0604020202020204" pitchFamily="34" charset="0"/>
              <a:buChar char="•"/>
            </a:pPr>
            <a:r>
              <a:rPr lang="ja-JP" altLang="en-US" sz="2400" kern="0">
                <a:ea typeface="SimHei" panose="02010609060101010101" pitchFamily="49" charset="-122"/>
                <a:cs typeface="宋体" panose="02010600030101010101" pitchFamily="2" charset="-122"/>
              </a:rPr>
              <a:t>三维：</a:t>
            </a:r>
            <a:r>
              <a:rPr lang="en-US" altLang="zh-CN" sz="2400" kern="0" dirty="0">
                <a:ea typeface="SimHei" panose="02010609060101010101" pitchFamily="49" charset="-122"/>
                <a:cs typeface="宋体" panose="02010600030101010101" pitchFamily="2" charset="-122"/>
              </a:rPr>
              <a:t>row</a:t>
            </a:r>
            <a:r>
              <a:rPr lang="zh-CN" altLang="en-US" sz="2400" kern="0" dirty="0">
                <a:ea typeface="SimHei" panose="02010609060101010101" pitchFamily="49" charset="-122"/>
                <a:cs typeface="宋体" panose="02010600030101010101" pitchFamily="2" charset="-122"/>
              </a:rPr>
              <a:t> </a:t>
            </a:r>
            <a:r>
              <a:rPr lang="en-US" altLang="zh-CN" sz="2400" kern="0" dirty="0">
                <a:ea typeface="SimHei" panose="02010609060101010101" pitchFamily="49" charset="-122"/>
                <a:cs typeface="宋体" panose="02010600030101010101" pitchFamily="2" charset="-122"/>
              </a:rPr>
              <a:t>key</a:t>
            </a:r>
            <a:r>
              <a:rPr lang="zh-CN" altLang="en-US" sz="2400" kern="0" dirty="0">
                <a:ea typeface="SimHei" panose="02010609060101010101" pitchFamily="49" charset="-122"/>
                <a:cs typeface="宋体" panose="02010600030101010101" pitchFamily="2" charset="-122"/>
              </a:rPr>
              <a:t>（</a:t>
            </a:r>
            <a:r>
              <a:rPr lang="ja-JP" altLang="en-US" sz="2400" kern="0">
                <a:ea typeface="SimHei" panose="02010609060101010101" pitchFamily="49" charset="-122"/>
                <a:cs typeface="宋体" panose="02010600030101010101" pitchFamily="2" charset="-122"/>
              </a:rPr>
              <a:t>行主键），</a:t>
            </a:r>
            <a:r>
              <a:rPr lang="en-US" altLang="zh-CN" sz="2400" kern="0" dirty="0">
                <a:ea typeface="SimHei" panose="02010609060101010101" pitchFamily="49" charset="-122"/>
                <a:cs typeface="宋体" panose="02010600030101010101" pitchFamily="2" charset="-122"/>
              </a:rPr>
              <a:t>column key</a:t>
            </a:r>
            <a:r>
              <a:rPr lang="zh-CN" altLang="en-US" sz="2400" kern="0" dirty="0">
                <a:ea typeface="SimHei" panose="02010609060101010101" pitchFamily="49" charset="-122"/>
                <a:cs typeface="宋体" panose="02010600030101010101" pitchFamily="2" charset="-122"/>
              </a:rPr>
              <a:t>（列限定符），</a:t>
            </a:r>
            <a:r>
              <a:rPr lang="en-US" altLang="zh-CN" sz="2400" kern="0" dirty="0">
                <a:ea typeface="SimHei" panose="02010609060101010101" pitchFamily="49" charset="-122"/>
                <a:cs typeface="宋体" panose="02010600030101010101" pitchFamily="2" charset="-122"/>
              </a:rPr>
              <a:t>timestamp</a:t>
            </a:r>
            <a:r>
              <a:rPr lang="zh-CN" altLang="en-US" sz="2400" kern="0" dirty="0">
                <a:ea typeface="SimHei" panose="02010609060101010101" pitchFamily="49" charset="-122"/>
                <a:cs typeface="宋体" panose="02010600030101010101" pitchFamily="2" charset="-122"/>
              </a:rPr>
              <a:t>（</a:t>
            </a:r>
            <a:r>
              <a:rPr lang="ja-JP" altLang="en-US" sz="2400" kern="0">
                <a:ea typeface="SimHei" panose="02010609060101010101" pitchFamily="49" charset="-122"/>
                <a:cs typeface="宋体" panose="02010600030101010101" pitchFamily="2" charset="-122"/>
              </a:rPr>
              <a:t>时间戳</a:t>
            </a:r>
            <a:r>
              <a:rPr lang="zh-CN" altLang="en-US" sz="2400" kern="0" dirty="0">
                <a:ea typeface="SimHei" panose="02010609060101010101" pitchFamily="49" charset="-122"/>
                <a:cs typeface="宋体" panose="02010600030101010101" pitchFamily="2" charset="-122"/>
              </a:rPr>
              <a:t>）</a:t>
            </a:r>
            <a:r>
              <a:rPr lang="ja-JP" altLang="en-US" sz="2400" kern="0">
                <a:ea typeface="SimHei" panose="02010609060101010101" pitchFamily="49" charset="-122"/>
                <a:cs typeface="宋体" panose="02010600030101010101" pitchFamily="2" charset="-122"/>
              </a:rPr>
              <a:t>三部分组成的三维有序存储</a:t>
            </a:r>
          </a:p>
          <a:p>
            <a:pPr lvl="2" eaLnBrk="1" hangingPunct="1">
              <a:buFont typeface="Arial" panose="020B0604020202020204" pitchFamily="34" charset="0"/>
              <a:buChar char="•"/>
            </a:pPr>
            <a:r>
              <a:rPr lang="ja-JP" altLang="en-US" sz="2000" kern="0">
                <a:ea typeface="SimHei" panose="02010609060101010101" pitchFamily="49" charset="-122"/>
                <a:cs typeface="宋体" panose="02010600030101010101" pitchFamily="2" charset="-122"/>
              </a:rPr>
              <a:t>每个</a:t>
            </a:r>
            <a:r>
              <a:rPr lang="en-US" altLang="zh-CN" sz="2000" kern="0" dirty="0">
                <a:ea typeface="SimHei" panose="02010609060101010101" pitchFamily="49" charset="-122"/>
                <a:cs typeface="宋体" panose="02010600030101010101" pitchFamily="2" charset="-122"/>
              </a:rPr>
              <a:t>Cell</a:t>
            </a:r>
            <a:r>
              <a:rPr lang="ja-JP" altLang="en-US" sz="2000" kern="0">
                <a:ea typeface="SimHei" panose="02010609060101010101" pitchFamily="49" charset="-122"/>
                <a:cs typeface="宋体" panose="02010600030101010101" pitchFamily="2" charset="-122"/>
              </a:rPr>
              <a:t>由 </a:t>
            </a:r>
            <a:r>
              <a:rPr lang="en-US" altLang="ja-JP" sz="2000" kern="0" dirty="0">
                <a:ea typeface="SimHei" panose="02010609060101010101" pitchFamily="49" charset="-122"/>
                <a:cs typeface="宋体" panose="02010600030101010101" pitchFamily="2" charset="-122"/>
              </a:rPr>
              <a:t>{</a:t>
            </a:r>
            <a:r>
              <a:rPr lang="en-US" altLang="zh-CN" sz="2000" kern="0" dirty="0">
                <a:ea typeface="SimHei" panose="02010609060101010101" pitchFamily="49" charset="-122"/>
                <a:cs typeface="宋体" panose="02010600030101010101" pitchFamily="2" charset="-122"/>
              </a:rPr>
              <a:t>row key</a:t>
            </a:r>
            <a:r>
              <a:rPr lang="zh-CN" altLang="en-US" sz="2000" kern="0" dirty="0">
                <a:ea typeface="SimHei" panose="02010609060101010101" pitchFamily="49" charset="-122"/>
                <a:cs typeface="宋体" panose="02010600030101010101" pitchFamily="2" charset="-122"/>
              </a:rPr>
              <a:t>，</a:t>
            </a:r>
            <a:r>
              <a:rPr lang="en-US" altLang="zh-CN" sz="2000" kern="0" dirty="0">
                <a:ea typeface="SimHei" panose="02010609060101010101" pitchFamily="49" charset="-122"/>
                <a:cs typeface="宋体" panose="02010600030101010101" pitchFamily="2" charset="-122"/>
              </a:rPr>
              <a:t>column(=&lt; family&gt; + &lt; label&gt;)</a:t>
            </a:r>
            <a:r>
              <a:rPr lang="zh-CN" altLang="en-US" sz="2000" kern="0" dirty="0">
                <a:ea typeface="SimHei" panose="02010609060101010101" pitchFamily="49" charset="-122"/>
                <a:cs typeface="宋体" panose="02010600030101010101" pitchFamily="2" charset="-122"/>
              </a:rPr>
              <a:t>，</a:t>
            </a:r>
            <a:r>
              <a:rPr lang="en-US" altLang="zh-CN" sz="2000" kern="0" dirty="0">
                <a:ea typeface="SimHei" panose="02010609060101010101" pitchFamily="49" charset="-122"/>
                <a:cs typeface="宋体" panose="02010600030101010101" pitchFamily="2" charset="-122"/>
              </a:rPr>
              <a:t>version} </a:t>
            </a:r>
            <a:r>
              <a:rPr lang="ja-JP" altLang="en-US" sz="2000" kern="0">
                <a:ea typeface="SimHei" panose="02010609060101010101" pitchFamily="49" charset="-122"/>
                <a:cs typeface="宋体" panose="02010600030101010101" pitchFamily="2" charset="-122"/>
              </a:rPr>
              <a:t>唯一确定的单元，组合在一起就是一个</a:t>
            </a:r>
            <a:r>
              <a:rPr lang="en-US" altLang="zh-CN" sz="2000" kern="0" dirty="0" err="1">
                <a:ea typeface="SimHei" panose="02010609060101010101" pitchFamily="49" charset="-122"/>
                <a:cs typeface="宋体" panose="02010600030101010101" pitchFamily="2" charset="-122"/>
              </a:rPr>
              <a:t>KeyValue</a:t>
            </a:r>
            <a:endParaRPr lang="en-US" altLang="zh-CN" sz="2000" kern="0" dirty="0">
              <a:ea typeface="SimHei" panose="02010609060101010101" pitchFamily="49" charset="-122"/>
              <a:cs typeface="宋体" panose="02010600030101010101" pitchFamily="2" charset="-122"/>
            </a:endParaRPr>
          </a:p>
          <a:p>
            <a:pPr lvl="2" eaLnBrk="1" hangingPunct="1">
              <a:buFont typeface="Arial" panose="020B0604020202020204" pitchFamily="34" charset="0"/>
              <a:buChar char="•"/>
            </a:pPr>
            <a:r>
              <a:rPr lang="en-US" altLang="zh-CN" sz="2000" kern="0" dirty="0">
                <a:ea typeface="SimHei" panose="02010609060101010101" pitchFamily="49" charset="-122"/>
                <a:cs typeface="宋体" panose="02010600030101010101" pitchFamily="2" charset="-122"/>
              </a:rPr>
              <a:t>Key--</a:t>
            </a:r>
            <a:r>
              <a:rPr lang="en-US" altLang="ja-JP" sz="2000" kern="0" dirty="0">
                <a:ea typeface="SimHei" panose="02010609060101010101" pitchFamily="49" charset="-122"/>
                <a:cs typeface="宋体" panose="02010600030101010101" pitchFamily="2" charset="-122"/>
              </a:rPr>
              <a:t>{</a:t>
            </a:r>
            <a:r>
              <a:rPr lang="en-US" altLang="zh-CN" sz="2000" kern="0" dirty="0">
                <a:ea typeface="SimHei" panose="02010609060101010101" pitchFamily="49" charset="-122"/>
                <a:cs typeface="宋体" panose="02010600030101010101" pitchFamily="2" charset="-122"/>
              </a:rPr>
              <a:t>row key</a:t>
            </a:r>
            <a:r>
              <a:rPr lang="zh-CN" altLang="en-US" sz="2000" kern="0" dirty="0">
                <a:ea typeface="SimHei" panose="02010609060101010101" pitchFamily="49" charset="-122"/>
                <a:cs typeface="宋体" panose="02010600030101010101" pitchFamily="2" charset="-122"/>
              </a:rPr>
              <a:t>，</a:t>
            </a:r>
            <a:r>
              <a:rPr lang="en-US" altLang="zh-CN" sz="2000" kern="0" dirty="0">
                <a:ea typeface="SimHei" panose="02010609060101010101" pitchFamily="49" charset="-122"/>
                <a:cs typeface="宋体" panose="02010600030101010101" pitchFamily="2" charset="-122"/>
              </a:rPr>
              <a:t>column(=&lt; family&gt; + &lt; label&gt;)</a:t>
            </a:r>
            <a:r>
              <a:rPr lang="zh-CN" altLang="en-US" sz="2000" kern="0" dirty="0">
                <a:ea typeface="SimHei" panose="02010609060101010101" pitchFamily="49" charset="-122"/>
                <a:cs typeface="宋体" panose="02010600030101010101" pitchFamily="2" charset="-122"/>
              </a:rPr>
              <a:t>，</a:t>
            </a:r>
            <a:r>
              <a:rPr lang="en-US" altLang="zh-CN" sz="2000" kern="0" dirty="0">
                <a:ea typeface="SimHei" panose="02010609060101010101" pitchFamily="49" charset="-122"/>
                <a:cs typeface="宋体" panose="02010600030101010101" pitchFamily="2" charset="-122"/>
              </a:rPr>
              <a:t>version} </a:t>
            </a:r>
          </a:p>
          <a:p>
            <a:pPr lvl="2" eaLnBrk="1" hangingPunct="1">
              <a:buFont typeface="Arial" panose="020B0604020202020204" pitchFamily="34" charset="0"/>
              <a:buChar char="•"/>
            </a:pPr>
            <a:r>
              <a:rPr lang="en-US" altLang="zh-CN" sz="2000" kern="0" dirty="0">
                <a:ea typeface="SimHei" panose="02010609060101010101" pitchFamily="49" charset="-122"/>
                <a:cs typeface="宋体" panose="02010600030101010101" pitchFamily="2" charset="-122"/>
              </a:rPr>
              <a:t>Value--cell</a:t>
            </a:r>
            <a:r>
              <a:rPr lang="ja-JP" altLang="en-US" sz="2000" kern="0">
                <a:ea typeface="SimHei" panose="02010609060101010101" pitchFamily="49" charset="-122"/>
                <a:cs typeface="宋体" panose="02010600030101010101" pitchFamily="2" charset="-122"/>
              </a:rPr>
              <a:t>中的值</a:t>
            </a:r>
            <a:endParaRPr lang="en-US" altLang="ja-JP" sz="2000" kern="0" dirty="0">
              <a:ea typeface="SimHei" panose="02010609060101010101" pitchFamily="49" charset="-122"/>
              <a:cs typeface="宋体" panose="02010600030101010101" pitchFamily="2" charset="-122"/>
            </a:endParaRPr>
          </a:p>
          <a:p>
            <a:pPr lvl="1" eaLnBrk="1" hangingPunct="1">
              <a:buFont typeface="Arial" panose="020B0604020202020204" pitchFamily="34" charset="0"/>
              <a:buChar char="•"/>
            </a:pPr>
            <a:r>
              <a:rPr lang="en-US" sz="2400" dirty="0" err="1"/>
              <a:t>Hbase</a:t>
            </a:r>
            <a:r>
              <a:rPr lang="ja-JP" altLang="en-US" sz="2400"/>
              <a:t>所有操作均基于</a:t>
            </a:r>
            <a:r>
              <a:rPr lang="en-US" sz="2400" dirty="0" err="1"/>
              <a:t>rowkey</a:t>
            </a:r>
            <a:r>
              <a:rPr lang="ja-JP" altLang="en-US" sz="2400"/>
              <a:t>。支持</a:t>
            </a:r>
            <a:r>
              <a:rPr lang="en-US" sz="2400" dirty="0" err="1"/>
              <a:t>CRUD（Create、Read、Update</a:t>
            </a:r>
            <a:r>
              <a:rPr lang="ja-JP" altLang="en-US" sz="2400"/>
              <a:t>和</a:t>
            </a:r>
            <a:r>
              <a:rPr lang="en-US" sz="2400" dirty="0"/>
              <a:t>Delete）</a:t>
            </a:r>
            <a:r>
              <a:rPr lang="ja-JP" altLang="en-US" sz="2400"/>
              <a:t>和 </a:t>
            </a:r>
            <a:r>
              <a:rPr lang="en-US" sz="2400" dirty="0"/>
              <a:t>Scan</a:t>
            </a:r>
            <a:r>
              <a:rPr lang="ja-JP" altLang="en-US" sz="2400"/>
              <a:t>操作。 包括单行操作</a:t>
            </a:r>
            <a:r>
              <a:rPr lang="en-US" sz="2400" dirty="0"/>
              <a:t>Put 、</a:t>
            </a:r>
            <a:r>
              <a:rPr lang="en-US" sz="2400" dirty="0" err="1"/>
              <a:t>Get、Scan</a:t>
            </a:r>
            <a:r>
              <a:rPr lang="en-US" sz="2400" dirty="0"/>
              <a:t>。</a:t>
            </a:r>
            <a:r>
              <a:rPr lang="ja-JP" altLang="en-US" sz="2400"/>
              <a:t>多行操作包括</a:t>
            </a:r>
            <a:r>
              <a:rPr lang="en-US" sz="2400" dirty="0"/>
              <a:t>Scan</a:t>
            </a:r>
            <a:r>
              <a:rPr lang="ja-JP" altLang="en-US" sz="2400"/>
              <a:t>和</a:t>
            </a:r>
            <a:r>
              <a:rPr lang="en-US" sz="2400" dirty="0" err="1"/>
              <a:t>MultiPut</a:t>
            </a:r>
            <a:r>
              <a:rPr lang="en-US" sz="2400" dirty="0"/>
              <a:t>。</a:t>
            </a:r>
            <a:r>
              <a:rPr lang="ja-JP" altLang="en-US" sz="2400"/>
              <a:t>但没有内置</a:t>
            </a:r>
            <a:r>
              <a:rPr lang="en-US" sz="2400" dirty="0"/>
              <a:t>join</a:t>
            </a:r>
            <a:r>
              <a:rPr lang="ja-JP" altLang="en-US" sz="2400"/>
              <a:t>操作，可使用</a:t>
            </a:r>
            <a:r>
              <a:rPr lang="en-US" sz="2400" dirty="0"/>
              <a:t>MapReduce</a:t>
            </a:r>
            <a:r>
              <a:rPr lang="ja-JP" altLang="en-US" sz="2400"/>
              <a:t>解决</a:t>
            </a:r>
            <a:endParaRPr lang="ja-JP" altLang="en-US" sz="2000" kern="0">
              <a:ea typeface="SimHei" panose="02010609060101010101" pitchFamily="49" charset="-122"/>
              <a:cs typeface="宋体" panose="02010600030101010101" pitchFamily="2" charset="-122"/>
            </a:endParaRPr>
          </a:p>
          <a:p>
            <a:pPr lvl="2" eaLnBrk="1" hangingPunct="1"/>
            <a:endParaRPr lang="en-US" altLang="ko-KR" sz="1050" dirty="0"/>
          </a:p>
        </p:txBody>
      </p:sp>
      <p:pic>
        <p:nvPicPr>
          <p:cNvPr id="2" name="Picture 1">
            <a:extLst>
              <a:ext uri="{FF2B5EF4-FFF2-40B4-BE49-F238E27FC236}">
                <a16:creationId xmlns:a16="http://schemas.microsoft.com/office/drawing/2014/main" id="{44631817-4CCB-BD4A-AE6C-164FFEC5BF25}"/>
              </a:ext>
            </a:extLst>
          </p:cNvPr>
          <p:cNvPicPr>
            <a:picLocks noChangeAspect="1"/>
          </p:cNvPicPr>
          <p:nvPr/>
        </p:nvPicPr>
        <p:blipFill>
          <a:blip r:embed="rId3"/>
          <a:stretch>
            <a:fillRect/>
          </a:stretch>
        </p:blipFill>
        <p:spPr>
          <a:xfrm>
            <a:off x="3707904" y="5028212"/>
            <a:ext cx="5328592" cy="1698761"/>
          </a:xfrm>
          <a:prstGeom prst="rect">
            <a:avLst/>
          </a:prstGeom>
        </p:spPr>
      </p:pic>
    </p:spTree>
    <p:extLst>
      <p:ext uri="{BB962C8B-B14F-4D97-AF65-F5344CB8AC3E}">
        <p14:creationId xmlns:p14="http://schemas.microsoft.com/office/powerpoint/2010/main" val="16883419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âHBASEå®ç°æ¨¡å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4" y="2874952"/>
            <a:ext cx="9094334" cy="37224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C37C2E9-E923-884F-8C2C-784E087BF03A}"/>
              </a:ext>
            </a:extLst>
          </p:cNvPr>
          <p:cNvSpPr>
            <a:spLocks noGrp="1"/>
          </p:cNvSpPr>
          <p:nvPr>
            <p:ph type="title"/>
          </p:nvPr>
        </p:nvSpPr>
        <p:spPr/>
        <p:txBody>
          <a:bodyPr/>
          <a:lstStyle/>
          <a:p>
            <a:r>
              <a:rPr lang="zh-CN" altLang="en-US" sz="4800" b="1" dirty="0">
                <a:solidFill>
                  <a:srgbClr val="2826F5"/>
                </a:solidFill>
              </a:rPr>
              <a:t>分布式数据库</a:t>
            </a:r>
            <a:r>
              <a:rPr lang="en-US" altLang="zh-CN" sz="4800" b="1" dirty="0">
                <a:solidFill>
                  <a:srgbClr val="2826F5"/>
                </a:solidFill>
              </a:rPr>
              <a:t>HBase</a:t>
            </a:r>
            <a:endParaRPr lang="en-US" sz="4800" b="1" dirty="0"/>
          </a:p>
        </p:txBody>
      </p:sp>
      <p:sp>
        <p:nvSpPr>
          <p:cNvPr id="4" name="Content Placeholder 3">
            <a:extLst>
              <a:ext uri="{FF2B5EF4-FFF2-40B4-BE49-F238E27FC236}">
                <a16:creationId xmlns:a16="http://schemas.microsoft.com/office/drawing/2014/main" id="{112DC022-9504-BB47-BBDD-454B9A00DAF6}"/>
              </a:ext>
            </a:extLst>
          </p:cNvPr>
          <p:cNvSpPr>
            <a:spLocks noGrp="1"/>
          </p:cNvSpPr>
          <p:nvPr>
            <p:ph idx="1"/>
          </p:nvPr>
        </p:nvSpPr>
        <p:spPr>
          <a:xfrm>
            <a:off x="19878" y="1086813"/>
            <a:ext cx="7792482" cy="1478091"/>
          </a:xfrm>
        </p:spPr>
        <p:txBody>
          <a:bodyPr/>
          <a:lstStyle/>
          <a:p>
            <a:pPr eaLnBrk="1" hangingPunct="1">
              <a:buFont typeface="Arial" panose="020B0604020202020204" pitchFamily="34" charset="0"/>
              <a:buChar char="•"/>
            </a:pPr>
            <a:r>
              <a:rPr lang="en-US" altLang="zh-CN" kern="0" dirty="0">
                <a:latin typeface="Microsoft YaHei" panose="020B0503020204020204" pitchFamily="34" charset="-122"/>
                <a:ea typeface="Microsoft YaHei" panose="020B0503020204020204" pitchFamily="34" charset="-122"/>
              </a:rPr>
              <a:t>HBase</a:t>
            </a:r>
            <a:r>
              <a:rPr lang="zh-CN" altLang="en-US" kern="0" dirty="0">
                <a:latin typeface="Microsoft YaHei" panose="020B0503020204020204" pitchFamily="34" charset="-122"/>
                <a:ea typeface="Microsoft YaHei" panose="020B0503020204020204" pitchFamily="34" charset="-122"/>
              </a:rPr>
              <a:t>实现模块</a:t>
            </a:r>
            <a:endParaRPr lang="en-US" altLang="zh-CN" kern="0" dirty="0">
              <a:latin typeface="Microsoft YaHei" panose="020B0503020204020204" pitchFamily="34" charset="-122"/>
              <a:ea typeface="Microsoft YaHei" panose="020B0503020204020204" pitchFamily="34" charset="-122"/>
            </a:endParaRPr>
          </a:p>
          <a:p>
            <a:pPr marL="703580" lvl="1" indent="-245745">
              <a:buSzPct val="60000"/>
              <a:buFont typeface="Wingdings" panose="05000000000000000000" charset="0"/>
              <a:buChar char=""/>
            </a:pPr>
            <a:r>
              <a:rPr lang="zh-CN" altLang="en-US" kern="0" dirty="0">
                <a:solidFill>
                  <a:prstClr val="black"/>
                </a:solidFill>
                <a:cs typeface="宋体" panose="02010600030101010101" pitchFamily="2" charset="-122"/>
              </a:rPr>
              <a:t>库函数（</a:t>
            </a:r>
            <a:r>
              <a:rPr lang="en-US" altLang="zh-CN" kern="0" dirty="0">
                <a:solidFill>
                  <a:prstClr val="black"/>
                </a:solidFill>
                <a:cs typeface="宋体" panose="02010600030101010101" pitchFamily="2" charset="-122"/>
              </a:rPr>
              <a:t>API</a:t>
            </a:r>
            <a:r>
              <a:rPr lang="zh-CN" altLang="en-US" kern="0" dirty="0">
                <a:solidFill>
                  <a:prstClr val="black"/>
                </a:solidFill>
                <a:cs typeface="宋体" panose="02010600030101010101" pitchFamily="2" charset="-122"/>
              </a:rPr>
              <a:t>）、主（</a:t>
            </a:r>
            <a:r>
              <a:rPr lang="en-US" altLang="zh-CN" kern="0" dirty="0">
                <a:solidFill>
                  <a:prstClr val="black"/>
                </a:solidFill>
                <a:cs typeface="宋体" panose="02010600030101010101" pitchFamily="2" charset="-122"/>
              </a:rPr>
              <a:t>Master</a:t>
            </a:r>
            <a:r>
              <a:rPr lang="zh-CN" altLang="en-US" kern="0" dirty="0">
                <a:solidFill>
                  <a:prstClr val="black"/>
                </a:solidFill>
                <a:cs typeface="宋体" panose="02010600030101010101" pitchFamily="2" charset="-122"/>
              </a:rPr>
              <a:t>）服务器、分区（</a:t>
            </a:r>
            <a:r>
              <a:rPr lang="en-US" altLang="zh-CN" kern="0" dirty="0">
                <a:solidFill>
                  <a:prstClr val="black"/>
                </a:solidFill>
                <a:cs typeface="宋体" panose="02010600030101010101" pitchFamily="2" charset="-122"/>
              </a:rPr>
              <a:t>Region</a:t>
            </a:r>
            <a:r>
              <a:rPr lang="zh-CN" altLang="en-US" kern="0" dirty="0">
                <a:solidFill>
                  <a:prstClr val="black"/>
                </a:solidFill>
                <a:cs typeface="宋体" panose="02010600030101010101" pitchFamily="2" charset="-122"/>
              </a:rPr>
              <a:t>）服务器</a:t>
            </a:r>
            <a:endParaRPr lang="en-US" altLang="zh-CN" kern="0" dirty="0">
              <a:solidFill>
                <a:prstClr val="black"/>
              </a:solidFill>
              <a:cs typeface="宋体" panose="02010600030101010101" pitchFamily="2" charset="-122"/>
            </a:endParaRPr>
          </a:p>
        </p:txBody>
      </p:sp>
    </p:spTree>
    <p:extLst>
      <p:ext uri="{BB962C8B-B14F-4D97-AF65-F5344CB8AC3E}">
        <p14:creationId xmlns:p14="http://schemas.microsoft.com/office/powerpoint/2010/main" val="595397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7C2E9-E923-884F-8C2C-784E087BF03A}"/>
              </a:ext>
            </a:extLst>
          </p:cNvPr>
          <p:cNvSpPr>
            <a:spLocks noGrp="1"/>
          </p:cNvSpPr>
          <p:nvPr>
            <p:ph type="title"/>
          </p:nvPr>
        </p:nvSpPr>
        <p:spPr/>
        <p:txBody>
          <a:bodyPr/>
          <a:lstStyle/>
          <a:p>
            <a:r>
              <a:rPr lang="zh-CN" altLang="en-US" sz="4800" b="1" dirty="0">
                <a:solidFill>
                  <a:srgbClr val="2826F5"/>
                </a:solidFill>
              </a:rPr>
              <a:t>分布式数据库</a:t>
            </a:r>
            <a:r>
              <a:rPr lang="en-US" altLang="zh-CN" sz="4800" b="1" dirty="0">
                <a:solidFill>
                  <a:srgbClr val="2826F5"/>
                </a:solidFill>
              </a:rPr>
              <a:t>HBase</a:t>
            </a:r>
            <a:endParaRPr lang="en-US" sz="4800" b="1" dirty="0"/>
          </a:p>
        </p:txBody>
      </p:sp>
      <p:sp>
        <p:nvSpPr>
          <p:cNvPr id="4" name="Content Placeholder 3">
            <a:extLst>
              <a:ext uri="{FF2B5EF4-FFF2-40B4-BE49-F238E27FC236}">
                <a16:creationId xmlns:a16="http://schemas.microsoft.com/office/drawing/2014/main" id="{112DC022-9504-BB47-BBDD-454B9A00DAF6}"/>
              </a:ext>
            </a:extLst>
          </p:cNvPr>
          <p:cNvSpPr>
            <a:spLocks noGrp="1"/>
          </p:cNvSpPr>
          <p:nvPr>
            <p:ph idx="1"/>
          </p:nvPr>
        </p:nvSpPr>
        <p:spPr>
          <a:xfrm>
            <a:off x="19878" y="1086813"/>
            <a:ext cx="9144000" cy="4525963"/>
          </a:xfrm>
        </p:spPr>
        <p:txBody>
          <a:bodyPr/>
          <a:lstStyle/>
          <a:p>
            <a:pPr eaLnBrk="1" hangingPunct="1">
              <a:buFont typeface="Arial" panose="020B0604020202020204" pitchFamily="34" charset="0"/>
              <a:buChar char="•"/>
            </a:pPr>
            <a:r>
              <a:rPr lang="ja-JP" altLang="en-US" kern="0">
                <a:ea typeface="Microsoft YaHei" panose="020B0503020204020204" pitchFamily="34" charset="-122"/>
              </a:rPr>
              <a:t>库函数</a:t>
            </a:r>
            <a:r>
              <a:rPr lang="zh-CN" altLang="en-US" kern="0" dirty="0">
                <a:ea typeface="Microsoft YaHei" panose="020B0503020204020204" pitchFamily="34" charset="-122"/>
              </a:rPr>
              <a:t>（</a:t>
            </a:r>
            <a:r>
              <a:rPr lang="en-US" altLang="zh-CN" kern="0" dirty="0">
                <a:ea typeface="Microsoft YaHei" panose="020B0503020204020204" pitchFamily="34" charset="-122"/>
              </a:rPr>
              <a:t>API</a:t>
            </a:r>
            <a:r>
              <a:rPr lang="zh-CN" altLang="en-US" kern="0" dirty="0">
                <a:ea typeface="Microsoft YaHei" panose="020B0503020204020204" pitchFamily="34" charset="-122"/>
              </a:rPr>
              <a:t>）</a:t>
            </a:r>
            <a:endParaRPr lang="en-US" altLang="ja-JP" kern="0" dirty="0">
              <a:ea typeface="Microsoft YaHei" panose="020B0503020204020204" pitchFamily="34" charset="-122"/>
            </a:endParaRPr>
          </a:p>
          <a:p>
            <a:pPr marL="703580" lvl="1" indent="-245745">
              <a:buSzPct val="60000"/>
              <a:buFont typeface="Wingdings" panose="05000000000000000000" charset="0"/>
              <a:buChar char=""/>
            </a:pPr>
            <a:r>
              <a:rPr lang="ja-JP" altLang="en-US" kern="0">
                <a:solidFill>
                  <a:prstClr val="black"/>
                </a:solidFill>
                <a:cs typeface="宋体" panose="02010600030101010101" pitchFamily="2" charset="-122"/>
              </a:rPr>
              <a:t>提供了建表</a:t>
            </a:r>
            <a:r>
              <a:rPr lang="zh-CN" altLang="en-US" kern="0" dirty="0">
                <a:solidFill>
                  <a:prstClr val="black"/>
                </a:solidFill>
                <a:cs typeface="宋体" panose="02010600030101010101" pitchFamily="2" charset="-122"/>
              </a:rPr>
              <a:t>、</a:t>
            </a:r>
            <a:r>
              <a:rPr lang="ja-JP" altLang="en-US" kern="0">
                <a:solidFill>
                  <a:prstClr val="black"/>
                </a:solidFill>
                <a:cs typeface="宋体" panose="02010600030101010101" pitchFamily="2" charset="-122"/>
              </a:rPr>
              <a:t>删表</a:t>
            </a:r>
            <a:r>
              <a:rPr lang="zh-CN" altLang="en-US" kern="0" dirty="0">
                <a:solidFill>
                  <a:prstClr val="black"/>
                </a:solidFill>
                <a:cs typeface="宋体" panose="02010600030101010101" pitchFamily="2" charset="-122"/>
              </a:rPr>
              <a:t>、</a:t>
            </a:r>
            <a:r>
              <a:rPr lang="ja-JP" altLang="en-US" kern="0">
                <a:solidFill>
                  <a:prstClr val="black"/>
                </a:solidFill>
                <a:cs typeface="宋体" panose="02010600030101010101" pitchFamily="2" charset="-122"/>
              </a:rPr>
              <a:t>增加列族和删除列族操作</a:t>
            </a:r>
            <a:endParaRPr lang="en-US" altLang="zh-CN" kern="0" dirty="0">
              <a:solidFill>
                <a:prstClr val="black"/>
              </a:solidFill>
              <a:cs typeface="宋体" panose="02010600030101010101" pitchFamily="2" charset="-122"/>
            </a:endParaRPr>
          </a:p>
          <a:p>
            <a:pPr marL="703580" lvl="1" indent="-245745">
              <a:buSzPct val="60000"/>
              <a:buFont typeface="Wingdings" panose="05000000000000000000" charset="0"/>
              <a:buChar char=""/>
            </a:pPr>
            <a:r>
              <a:rPr lang="ja-JP" altLang="en-US" kern="0">
                <a:solidFill>
                  <a:prstClr val="black"/>
                </a:solidFill>
                <a:cs typeface="宋体" panose="02010600030101010101" pitchFamily="2" charset="-122"/>
              </a:rPr>
              <a:t>提供了修改表和列族元数据的功能</a:t>
            </a:r>
            <a:r>
              <a:rPr lang="zh-CN" altLang="en-US" kern="0" dirty="0">
                <a:solidFill>
                  <a:prstClr val="black"/>
                </a:solidFill>
                <a:cs typeface="宋体" panose="02010600030101010101" pitchFamily="2" charset="-122"/>
              </a:rPr>
              <a:t>，</a:t>
            </a:r>
            <a:r>
              <a:rPr lang="ja-JP" altLang="en-US" kern="0">
                <a:solidFill>
                  <a:prstClr val="black"/>
                </a:solidFill>
                <a:cs typeface="宋体" panose="02010600030101010101" pitchFamily="2" charset="-122"/>
              </a:rPr>
              <a:t>如压缩和设置块大小</a:t>
            </a:r>
            <a:endParaRPr lang="en-US" altLang="ja-JP" kern="0" dirty="0">
              <a:solidFill>
                <a:prstClr val="black"/>
              </a:solidFill>
              <a:cs typeface="宋体" panose="02010600030101010101" pitchFamily="2" charset="-122"/>
            </a:endParaRPr>
          </a:p>
          <a:p>
            <a:pPr marL="703580" lvl="1" indent="-245745">
              <a:buSzPct val="60000"/>
              <a:buFont typeface="Wingdings" panose="05000000000000000000" charset="0"/>
              <a:buChar char=""/>
            </a:pPr>
            <a:r>
              <a:rPr lang="ja-JP" altLang="en-US" kern="0">
                <a:solidFill>
                  <a:prstClr val="black"/>
                </a:solidFill>
                <a:cs typeface="宋体" panose="02010600030101010101" pitchFamily="2" charset="-122"/>
              </a:rPr>
              <a:t>提供了客户端对给定的行键值进行增加</a:t>
            </a:r>
            <a:r>
              <a:rPr lang="zh-CN" altLang="en-US" kern="0" dirty="0">
                <a:solidFill>
                  <a:prstClr val="black"/>
                </a:solidFill>
                <a:cs typeface="宋体" panose="02010600030101010101" pitchFamily="2" charset="-122"/>
              </a:rPr>
              <a:t>、</a:t>
            </a:r>
            <a:r>
              <a:rPr lang="ja-JP" altLang="en-US" kern="0">
                <a:solidFill>
                  <a:prstClr val="black"/>
                </a:solidFill>
                <a:cs typeface="宋体" panose="02010600030101010101" pitchFamily="2" charset="-122"/>
              </a:rPr>
              <a:t>删除和查找操作的功能</a:t>
            </a:r>
            <a:endParaRPr lang="en-US" altLang="zh-CN" kern="0" dirty="0">
              <a:solidFill>
                <a:prstClr val="black"/>
              </a:solidFill>
              <a:cs typeface="宋体" panose="02010600030101010101" pitchFamily="2" charset="-122"/>
            </a:endParaRPr>
          </a:p>
        </p:txBody>
      </p:sp>
    </p:spTree>
    <p:extLst>
      <p:ext uri="{BB962C8B-B14F-4D97-AF65-F5344CB8AC3E}">
        <p14:creationId xmlns:p14="http://schemas.microsoft.com/office/powerpoint/2010/main" val="520795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7C2E9-E923-884F-8C2C-784E087BF03A}"/>
              </a:ext>
            </a:extLst>
          </p:cNvPr>
          <p:cNvSpPr>
            <a:spLocks noGrp="1"/>
          </p:cNvSpPr>
          <p:nvPr>
            <p:ph type="title"/>
          </p:nvPr>
        </p:nvSpPr>
        <p:spPr/>
        <p:txBody>
          <a:bodyPr/>
          <a:lstStyle/>
          <a:p>
            <a:r>
              <a:rPr lang="zh-CN" altLang="en-US" sz="4800" b="1" dirty="0">
                <a:solidFill>
                  <a:srgbClr val="2826F5"/>
                </a:solidFill>
              </a:rPr>
              <a:t>分布式数据库</a:t>
            </a:r>
            <a:r>
              <a:rPr lang="en-US" altLang="zh-CN" sz="4800" b="1" dirty="0">
                <a:solidFill>
                  <a:srgbClr val="2826F5"/>
                </a:solidFill>
              </a:rPr>
              <a:t>HBase</a:t>
            </a:r>
            <a:endParaRPr lang="en-US" sz="4800" b="1" dirty="0"/>
          </a:p>
        </p:txBody>
      </p:sp>
      <p:sp>
        <p:nvSpPr>
          <p:cNvPr id="4" name="Content Placeholder 3">
            <a:extLst>
              <a:ext uri="{FF2B5EF4-FFF2-40B4-BE49-F238E27FC236}">
                <a16:creationId xmlns:a16="http://schemas.microsoft.com/office/drawing/2014/main" id="{112DC022-9504-BB47-BBDD-454B9A00DAF6}"/>
              </a:ext>
            </a:extLst>
          </p:cNvPr>
          <p:cNvSpPr>
            <a:spLocks noGrp="1"/>
          </p:cNvSpPr>
          <p:nvPr>
            <p:ph idx="1"/>
          </p:nvPr>
        </p:nvSpPr>
        <p:spPr>
          <a:xfrm>
            <a:off x="19878" y="1086813"/>
            <a:ext cx="9124122" cy="4525963"/>
          </a:xfrm>
        </p:spPr>
        <p:txBody>
          <a:bodyPr/>
          <a:lstStyle/>
          <a:p>
            <a:pPr marL="303530" indent="-245745">
              <a:buSzPct val="60000"/>
              <a:buFont typeface="Wingdings" panose="05000000000000000000" charset="0"/>
              <a:buChar char=""/>
            </a:pPr>
            <a:r>
              <a:rPr lang="zh-CN" altLang="en-US" kern="0" dirty="0">
                <a:solidFill>
                  <a:prstClr val="black"/>
                </a:solidFill>
                <a:cs typeface="宋体" panose="02010600030101010101" pitchFamily="2" charset="-122"/>
              </a:rPr>
              <a:t>主</a:t>
            </a:r>
            <a:r>
              <a:rPr lang="en-US" altLang="zh-CN" kern="0" dirty="0">
                <a:solidFill>
                  <a:prstClr val="black"/>
                </a:solidFill>
                <a:cs typeface="宋体" panose="02010600030101010101" pitchFamily="2" charset="-122"/>
              </a:rPr>
              <a:t> (Master) </a:t>
            </a:r>
            <a:r>
              <a:rPr lang="zh-CN" altLang="en-US" kern="0" dirty="0">
                <a:solidFill>
                  <a:prstClr val="black"/>
                </a:solidFill>
                <a:cs typeface="宋体" panose="02010600030101010101" pitchFamily="2" charset="-122"/>
              </a:rPr>
              <a:t>服务器</a:t>
            </a:r>
            <a:r>
              <a:rPr lang="zh-CN" altLang="en-US" b="1" kern="0" dirty="0">
                <a:solidFill>
                  <a:prstClr val="black"/>
                </a:solidFill>
                <a:cs typeface="宋体" panose="02010600030101010101" pitchFamily="2" charset="-122"/>
              </a:rPr>
              <a:t>：</a:t>
            </a:r>
            <a:r>
              <a:rPr lang="ja-JP" altLang="en-US"/>
              <a:t>主负责表和分区服务器的管理工作</a:t>
            </a:r>
            <a:endParaRPr lang="en-US" altLang="ja-JP" dirty="0"/>
          </a:p>
          <a:p>
            <a:pPr marL="703580" lvl="1" indent="-245745">
              <a:buSzPct val="60000"/>
              <a:buFont typeface="Wingdings" panose="05000000000000000000" charset="0"/>
              <a:buChar char=""/>
            </a:pPr>
            <a:r>
              <a:rPr lang="en-US" dirty="0"/>
              <a:t>Master</a:t>
            </a:r>
            <a:r>
              <a:rPr lang="ja-JP" altLang="en-US"/>
              <a:t>没有单点问题，</a:t>
            </a:r>
            <a:r>
              <a:rPr lang="en-US" dirty="0"/>
              <a:t>HBase</a:t>
            </a:r>
            <a:r>
              <a:rPr lang="ja-JP" altLang="en-US"/>
              <a:t>中可以启动多个</a:t>
            </a:r>
            <a:r>
              <a:rPr lang="en-US" dirty="0"/>
              <a:t>Master</a:t>
            </a:r>
          </a:p>
          <a:p>
            <a:pPr marL="703580" lvl="1" indent="-245745">
              <a:buSzPct val="60000"/>
              <a:buFont typeface="Wingdings" panose="05000000000000000000" charset="0"/>
              <a:buChar char=""/>
            </a:pPr>
            <a:r>
              <a:rPr lang="ja-JP" altLang="en-US"/>
              <a:t>通过</a:t>
            </a:r>
            <a:r>
              <a:rPr lang="en-US" dirty="0"/>
              <a:t>Zookeeper</a:t>
            </a:r>
            <a:r>
              <a:rPr lang="ja-JP" altLang="en-US"/>
              <a:t>的</a:t>
            </a:r>
            <a:r>
              <a:rPr lang="en-US" dirty="0"/>
              <a:t>Master Election</a:t>
            </a:r>
            <a:r>
              <a:rPr lang="ja-JP" altLang="en-US"/>
              <a:t>机制保证总有一个</a:t>
            </a:r>
            <a:r>
              <a:rPr lang="en-US" dirty="0"/>
              <a:t>Master</a:t>
            </a:r>
            <a:r>
              <a:rPr lang="ja-JP" altLang="en-US"/>
              <a:t>在运行</a:t>
            </a:r>
            <a:endParaRPr lang="en-US" altLang="ja-JP" dirty="0"/>
          </a:p>
          <a:p>
            <a:pPr marL="703580" lvl="1" indent="-245745">
              <a:buSzPct val="60000"/>
              <a:buFont typeface="Wingdings" panose="05000000000000000000" charset="0"/>
              <a:buChar char=""/>
            </a:pPr>
            <a:r>
              <a:rPr lang="ja-JP" altLang="en-US"/>
              <a:t>管理用户对表的创建、删除等操作</a:t>
            </a:r>
            <a:endParaRPr lang="en-US" altLang="ja-JP" dirty="0"/>
          </a:p>
          <a:p>
            <a:pPr marL="703580" lvl="1" indent="-245745">
              <a:buSzPct val="60000"/>
              <a:buFont typeface="Wingdings" panose="05000000000000000000" charset="0"/>
              <a:buChar char=""/>
            </a:pPr>
            <a:r>
              <a:rPr lang="ja-JP" altLang="en-US"/>
              <a:t>管理</a:t>
            </a:r>
            <a:r>
              <a:rPr lang="en-US" dirty="0"/>
              <a:t>Region</a:t>
            </a:r>
            <a:r>
              <a:rPr lang="zh-CN" altLang="en-US" dirty="0"/>
              <a:t> </a:t>
            </a:r>
            <a:r>
              <a:rPr lang="en-US" dirty="0"/>
              <a:t>Server</a:t>
            </a:r>
            <a:r>
              <a:rPr lang="ja-JP" altLang="en-US"/>
              <a:t>的负载均衡，调整</a:t>
            </a:r>
            <a:r>
              <a:rPr lang="en-US" dirty="0"/>
              <a:t>Region</a:t>
            </a:r>
            <a:r>
              <a:rPr lang="ja-JP" altLang="en-US"/>
              <a:t>分布</a:t>
            </a:r>
            <a:r>
              <a:rPr lang="zh-CN" altLang="en-US" dirty="0"/>
              <a:t>，</a:t>
            </a:r>
            <a:r>
              <a:rPr lang="en-US" dirty="0"/>
              <a:t>Region Split</a:t>
            </a:r>
            <a:r>
              <a:rPr lang="ja-JP" altLang="en-US"/>
              <a:t>后，负责新</a:t>
            </a:r>
            <a:r>
              <a:rPr lang="en-US" dirty="0"/>
              <a:t>Region</a:t>
            </a:r>
            <a:r>
              <a:rPr lang="ja-JP" altLang="en-US"/>
              <a:t>的分布；在</a:t>
            </a:r>
            <a:r>
              <a:rPr lang="en-US" dirty="0"/>
              <a:t>Region</a:t>
            </a:r>
            <a:r>
              <a:rPr lang="zh-CN" altLang="en-US" dirty="0"/>
              <a:t> </a:t>
            </a:r>
            <a:r>
              <a:rPr lang="en-US" dirty="0"/>
              <a:t>Server</a:t>
            </a:r>
            <a:r>
              <a:rPr lang="ja-JP" altLang="en-US"/>
              <a:t>停机后，负责失效</a:t>
            </a:r>
            <a:r>
              <a:rPr lang="en-US" dirty="0"/>
              <a:t>Region</a:t>
            </a:r>
            <a:r>
              <a:rPr lang="zh-CN" altLang="en-US" dirty="0"/>
              <a:t> </a:t>
            </a:r>
            <a:r>
              <a:rPr lang="en-US" dirty="0"/>
              <a:t>Server</a:t>
            </a:r>
            <a:r>
              <a:rPr lang="ja-JP" altLang="en-US"/>
              <a:t>上</a:t>
            </a:r>
            <a:r>
              <a:rPr lang="en-US" dirty="0"/>
              <a:t>Region</a:t>
            </a:r>
            <a:r>
              <a:rPr lang="ja-JP" altLang="en-US"/>
              <a:t>迁移工作</a:t>
            </a:r>
            <a:endParaRPr lang="en-US" altLang="zh-CN" kern="0" dirty="0">
              <a:solidFill>
                <a:prstClr val="black"/>
              </a:solidFill>
              <a:cs typeface="宋体" panose="02010600030101010101" pitchFamily="2" charset="-122"/>
            </a:endParaRPr>
          </a:p>
          <a:p>
            <a:pPr marL="703580" lvl="1" indent="-245745">
              <a:buSzPct val="60000"/>
              <a:buFont typeface="Wingdings" panose="05000000000000000000" charset="0"/>
              <a:buChar char=""/>
            </a:pPr>
            <a:endParaRPr lang="en-US" altLang="zh-CN" kern="0" dirty="0">
              <a:solidFill>
                <a:prstClr val="black"/>
              </a:solidFill>
              <a:cs typeface="宋体" panose="02010600030101010101" pitchFamily="2" charset="-122"/>
            </a:endParaRPr>
          </a:p>
          <a:p>
            <a:pPr marL="703580" lvl="1" indent="-245745">
              <a:buSzPct val="60000"/>
              <a:buFont typeface="Wingdings" panose="05000000000000000000" charset="0"/>
              <a:buChar char=""/>
            </a:pPr>
            <a:endParaRPr lang="en-US" altLang="zh-CN" kern="0" dirty="0">
              <a:solidFill>
                <a:prstClr val="black"/>
              </a:solidFill>
              <a:cs typeface="宋体" panose="02010600030101010101" pitchFamily="2" charset="-122"/>
            </a:endParaRPr>
          </a:p>
        </p:txBody>
      </p:sp>
    </p:spTree>
    <p:extLst>
      <p:ext uri="{BB962C8B-B14F-4D97-AF65-F5344CB8AC3E}">
        <p14:creationId xmlns:p14="http://schemas.microsoft.com/office/powerpoint/2010/main" val="503482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7C2E9-E923-884F-8C2C-784E087BF03A}"/>
              </a:ext>
            </a:extLst>
          </p:cNvPr>
          <p:cNvSpPr>
            <a:spLocks noGrp="1"/>
          </p:cNvSpPr>
          <p:nvPr>
            <p:ph type="title"/>
          </p:nvPr>
        </p:nvSpPr>
        <p:spPr>
          <a:xfrm>
            <a:off x="0" y="-27384"/>
            <a:ext cx="9144000" cy="1143000"/>
          </a:xfrm>
        </p:spPr>
        <p:txBody>
          <a:bodyPr/>
          <a:lstStyle/>
          <a:p>
            <a:r>
              <a:rPr lang="zh-CN" altLang="en-US" sz="4800" b="1" dirty="0">
                <a:solidFill>
                  <a:srgbClr val="2826F5"/>
                </a:solidFill>
              </a:rPr>
              <a:t>分布式数据库</a:t>
            </a:r>
            <a:r>
              <a:rPr lang="en-US" altLang="zh-CN" sz="4800" b="1" dirty="0">
                <a:solidFill>
                  <a:srgbClr val="2826F5"/>
                </a:solidFill>
              </a:rPr>
              <a:t>HBase</a:t>
            </a:r>
            <a:endParaRPr lang="en-US" sz="4800" b="1" dirty="0"/>
          </a:p>
        </p:txBody>
      </p:sp>
      <p:sp>
        <p:nvSpPr>
          <p:cNvPr id="4" name="Content Placeholder 3">
            <a:extLst>
              <a:ext uri="{FF2B5EF4-FFF2-40B4-BE49-F238E27FC236}">
                <a16:creationId xmlns:a16="http://schemas.microsoft.com/office/drawing/2014/main" id="{112DC022-9504-BB47-BBDD-454B9A00DAF6}"/>
              </a:ext>
            </a:extLst>
          </p:cNvPr>
          <p:cNvSpPr>
            <a:spLocks noGrp="1"/>
          </p:cNvSpPr>
          <p:nvPr>
            <p:ph idx="1"/>
          </p:nvPr>
        </p:nvSpPr>
        <p:spPr>
          <a:xfrm>
            <a:off x="19878" y="1086813"/>
            <a:ext cx="9124122" cy="4525963"/>
          </a:xfrm>
        </p:spPr>
        <p:txBody>
          <a:bodyPr/>
          <a:lstStyle/>
          <a:p>
            <a:pPr marL="303530" indent="-245745">
              <a:buSzPct val="60000"/>
              <a:buFont typeface="Wingdings" panose="05000000000000000000" charset="0"/>
              <a:buChar char=""/>
            </a:pPr>
            <a:r>
              <a:rPr lang="zh-CN" altLang="en-US" kern="0" dirty="0">
                <a:solidFill>
                  <a:prstClr val="black"/>
                </a:solidFill>
                <a:cs typeface="宋体" panose="02010600030101010101" pitchFamily="2" charset="-122"/>
              </a:rPr>
              <a:t>分区 </a:t>
            </a:r>
            <a:r>
              <a:rPr lang="en-US" altLang="zh-CN" kern="0" dirty="0">
                <a:solidFill>
                  <a:prstClr val="black"/>
                </a:solidFill>
                <a:cs typeface="宋体" panose="02010600030101010101" pitchFamily="2" charset="-122"/>
              </a:rPr>
              <a:t>(Region)</a:t>
            </a:r>
            <a:r>
              <a:rPr lang="zh-CN" altLang="en-US" kern="0" dirty="0">
                <a:solidFill>
                  <a:prstClr val="black"/>
                </a:solidFill>
                <a:cs typeface="宋体" panose="02010600030101010101" pitchFamily="2" charset="-122"/>
              </a:rPr>
              <a:t> 服务器：</a:t>
            </a:r>
            <a:r>
              <a:rPr lang="en-US" altLang="zh-CN" kern="0" dirty="0">
                <a:solidFill>
                  <a:prstClr val="black"/>
                </a:solidFill>
                <a:cs typeface="宋体" panose="02010600030101010101" pitchFamily="2" charset="-122"/>
              </a:rPr>
              <a:t>Region</a:t>
            </a:r>
            <a:r>
              <a:rPr lang="ja-JP" altLang="en-US" kern="0">
                <a:solidFill>
                  <a:prstClr val="black"/>
                </a:solidFill>
                <a:cs typeface="宋体" panose="02010600030101010101" pitchFamily="2" charset="-122"/>
              </a:rPr>
              <a:t>作为</a:t>
            </a:r>
            <a:r>
              <a:rPr lang="en-US" altLang="ja-JP" kern="0" dirty="0">
                <a:solidFill>
                  <a:prstClr val="black"/>
                </a:solidFill>
                <a:cs typeface="宋体" panose="02010600030101010101" pitchFamily="2" charset="-122"/>
              </a:rPr>
              <a:t>HBase </a:t>
            </a:r>
            <a:r>
              <a:rPr lang="ja-JP" altLang="en-US" kern="0">
                <a:solidFill>
                  <a:prstClr val="black"/>
                </a:solidFill>
                <a:cs typeface="宋体" panose="02010600030101010101" pitchFamily="2" charset="-122"/>
              </a:rPr>
              <a:t>中扩展和负载均衡的基本单元</a:t>
            </a:r>
            <a:r>
              <a:rPr lang="zh-CN" altLang="en-US" kern="0" dirty="0">
                <a:solidFill>
                  <a:prstClr val="black"/>
                </a:solidFill>
                <a:cs typeface="宋体" panose="02010600030101010101" pitchFamily="2" charset="-122"/>
              </a:rPr>
              <a:t>，</a:t>
            </a:r>
            <a:r>
              <a:rPr lang="ja-JP" altLang="en-US" kern="0">
                <a:solidFill>
                  <a:prstClr val="black"/>
                </a:solidFill>
                <a:cs typeface="宋体" panose="02010600030101010101" pitchFamily="2" charset="-122"/>
              </a:rPr>
              <a:t>本质上是以行键排序的连续存储的区间</a:t>
            </a:r>
            <a:endParaRPr lang="en-US" altLang="zh-CN" kern="0" dirty="0">
              <a:solidFill>
                <a:prstClr val="black"/>
              </a:solidFill>
              <a:cs typeface="宋体" panose="02010600030101010101" pitchFamily="2" charset="-122"/>
            </a:endParaRPr>
          </a:p>
          <a:p>
            <a:pPr marL="703580" lvl="1" indent="-245745">
              <a:buSzPct val="60000"/>
              <a:buFont typeface="Wingdings" panose="05000000000000000000" charset="0"/>
              <a:buChar char=""/>
            </a:pPr>
            <a:r>
              <a:rPr lang="ja-JP" altLang="en-US" kern="0">
                <a:solidFill>
                  <a:prstClr val="black"/>
                </a:solidFill>
                <a:cs typeface="宋体" panose="02010600030101010101" pitchFamily="2" charset="-122"/>
              </a:rPr>
              <a:t>如果</a:t>
            </a:r>
            <a:r>
              <a:rPr lang="en-US" altLang="ja-JP" kern="0" dirty="0">
                <a:solidFill>
                  <a:prstClr val="black"/>
                </a:solidFill>
                <a:cs typeface="宋体" panose="02010600030101010101" pitchFamily="2" charset="-122"/>
              </a:rPr>
              <a:t>region</a:t>
            </a:r>
            <a:r>
              <a:rPr lang="ja-JP" altLang="en-US" kern="0">
                <a:solidFill>
                  <a:prstClr val="black"/>
                </a:solidFill>
                <a:cs typeface="宋体" panose="02010600030101010101" pitchFamily="2" charset="-122"/>
              </a:rPr>
              <a:t>太大</a:t>
            </a:r>
            <a:r>
              <a:rPr lang="zh-CN" altLang="en-US" kern="0" dirty="0">
                <a:solidFill>
                  <a:prstClr val="black"/>
                </a:solidFill>
                <a:cs typeface="宋体" panose="02010600030101010101" pitchFamily="2" charset="-122"/>
              </a:rPr>
              <a:t>，</a:t>
            </a:r>
            <a:r>
              <a:rPr lang="ja-JP" altLang="en-US" kern="0">
                <a:solidFill>
                  <a:prstClr val="black"/>
                </a:solidFill>
                <a:cs typeface="宋体" panose="02010600030101010101" pitchFamily="2" charset="-122"/>
              </a:rPr>
              <a:t>系统将进行动态拆分</a:t>
            </a:r>
            <a:endParaRPr lang="en-US" altLang="ja-JP" kern="0" dirty="0">
              <a:solidFill>
                <a:prstClr val="black"/>
              </a:solidFill>
              <a:cs typeface="宋体" panose="02010600030101010101" pitchFamily="2" charset="-122"/>
            </a:endParaRPr>
          </a:p>
          <a:p>
            <a:pPr marL="703580" lvl="1" indent="-245745">
              <a:buSzPct val="60000"/>
              <a:buFont typeface="Wingdings" panose="05000000000000000000" charset="0"/>
              <a:buChar char=""/>
            </a:pPr>
            <a:r>
              <a:rPr lang="ja-JP" altLang="en-US" kern="0">
                <a:solidFill>
                  <a:prstClr val="black"/>
                </a:solidFill>
                <a:cs typeface="宋体" panose="02010600030101010101" pitchFamily="2" charset="-122"/>
              </a:rPr>
              <a:t>如果</a:t>
            </a:r>
            <a:r>
              <a:rPr lang="en-US" altLang="ja-JP" kern="0" dirty="0">
                <a:solidFill>
                  <a:prstClr val="black"/>
                </a:solidFill>
                <a:cs typeface="宋体" panose="02010600030101010101" pitchFamily="2" charset="-122"/>
              </a:rPr>
              <a:t>region</a:t>
            </a:r>
            <a:r>
              <a:rPr lang="ja-JP" altLang="en-US" kern="0">
                <a:solidFill>
                  <a:prstClr val="black"/>
                </a:solidFill>
                <a:cs typeface="宋体" panose="02010600030101010101" pitchFamily="2" charset="-122"/>
              </a:rPr>
              <a:t>太小</a:t>
            </a:r>
            <a:r>
              <a:rPr lang="zh-CN" altLang="en-US" kern="0" dirty="0">
                <a:solidFill>
                  <a:prstClr val="black"/>
                </a:solidFill>
                <a:cs typeface="宋体" panose="02010600030101010101" pitchFamily="2" charset="-122"/>
              </a:rPr>
              <a:t>，</a:t>
            </a:r>
            <a:r>
              <a:rPr lang="ja-JP" altLang="en-US" kern="0">
                <a:solidFill>
                  <a:prstClr val="black"/>
                </a:solidFill>
                <a:cs typeface="宋体" panose="02010600030101010101" pitchFamily="2" charset="-122"/>
              </a:rPr>
              <a:t>则将多个</a:t>
            </a:r>
            <a:r>
              <a:rPr lang="en-US" altLang="ja-JP" kern="0" dirty="0">
                <a:solidFill>
                  <a:prstClr val="black"/>
                </a:solidFill>
                <a:cs typeface="宋体" panose="02010600030101010101" pitchFamily="2" charset="-122"/>
              </a:rPr>
              <a:t>region</a:t>
            </a:r>
            <a:r>
              <a:rPr lang="ja-JP" altLang="en-US" kern="0">
                <a:solidFill>
                  <a:prstClr val="black"/>
                </a:solidFill>
                <a:cs typeface="宋体" panose="02010600030101010101" pitchFamily="2" charset="-122"/>
              </a:rPr>
              <a:t>进行合并</a:t>
            </a:r>
            <a:endParaRPr lang="en-US" altLang="zh-CN" kern="0" dirty="0">
              <a:solidFill>
                <a:prstClr val="black"/>
              </a:solidFill>
              <a:cs typeface="宋体" panose="02010600030101010101" pitchFamily="2" charset="-122"/>
            </a:endParaRPr>
          </a:p>
          <a:p>
            <a:pPr marL="703580" lvl="1" indent="-245745">
              <a:buSzPct val="60000"/>
              <a:buFont typeface="Wingdings" panose="05000000000000000000" charset="0"/>
              <a:buChar char=""/>
            </a:pPr>
            <a:endParaRPr lang="en-US" altLang="zh-CN" kern="0" dirty="0">
              <a:solidFill>
                <a:prstClr val="black"/>
              </a:solidFill>
              <a:cs typeface="宋体" panose="02010600030101010101" pitchFamily="2" charset="-122"/>
            </a:endParaRPr>
          </a:p>
          <a:p>
            <a:pPr marL="703580" lvl="1" indent="-245745">
              <a:buSzPct val="60000"/>
              <a:buFont typeface="Wingdings" panose="05000000000000000000" charset="0"/>
              <a:buChar char=""/>
            </a:pPr>
            <a:endParaRPr lang="en-US" altLang="zh-CN" kern="0" dirty="0">
              <a:solidFill>
                <a:prstClr val="black"/>
              </a:solidFill>
              <a:cs typeface="宋体" panose="02010600030101010101" pitchFamily="2" charset="-122"/>
            </a:endParaRPr>
          </a:p>
        </p:txBody>
      </p:sp>
    </p:spTree>
    <p:extLst>
      <p:ext uri="{BB962C8B-B14F-4D97-AF65-F5344CB8AC3E}">
        <p14:creationId xmlns:p14="http://schemas.microsoft.com/office/powerpoint/2010/main" val="516340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7C2E9-E923-884F-8C2C-784E087BF03A}"/>
              </a:ext>
            </a:extLst>
          </p:cNvPr>
          <p:cNvSpPr>
            <a:spLocks noGrp="1"/>
          </p:cNvSpPr>
          <p:nvPr>
            <p:ph type="title"/>
          </p:nvPr>
        </p:nvSpPr>
        <p:spPr/>
        <p:txBody>
          <a:bodyPr/>
          <a:lstStyle/>
          <a:p>
            <a:r>
              <a:rPr lang="zh-CN" altLang="en-US" sz="4800" b="1" dirty="0">
                <a:solidFill>
                  <a:srgbClr val="2826F5"/>
                </a:solidFill>
              </a:rPr>
              <a:t>分布式数据库</a:t>
            </a:r>
            <a:r>
              <a:rPr lang="en-US" altLang="zh-CN" sz="4800" b="1" dirty="0">
                <a:solidFill>
                  <a:srgbClr val="2826F5"/>
                </a:solidFill>
              </a:rPr>
              <a:t>HBase</a:t>
            </a:r>
            <a:endParaRPr lang="en-US" sz="4800" b="1" dirty="0"/>
          </a:p>
        </p:txBody>
      </p:sp>
      <p:sp>
        <p:nvSpPr>
          <p:cNvPr id="4" name="Content Placeholder 3">
            <a:extLst>
              <a:ext uri="{FF2B5EF4-FFF2-40B4-BE49-F238E27FC236}">
                <a16:creationId xmlns:a16="http://schemas.microsoft.com/office/drawing/2014/main" id="{112DC022-9504-BB47-BBDD-454B9A00DAF6}"/>
              </a:ext>
            </a:extLst>
          </p:cNvPr>
          <p:cNvSpPr>
            <a:spLocks noGrp="1"/>
          </p:cNvSpPr>
          <p:nvPr>
            <p:ph idx="1"/>
          </p:nvPr>
        </p:nvSpPr>
        <p:spPr>
          <a:xfrm>
            <a:off x="19878" y="1086813"/>
            <a:ext cx="9124122" cy="5078491"/>
          </a:xfrm>
        </p:spPr>
        <p:txBody>
          <a:bodyPr/>
          <a:lstStyle/>
          <a:p>
            <a:pPr marL="303530" indent="-245745">
              <a:buSzPct val="60000"/>
              <a:buFont typeface="Wingdings" panose="05000000000000000000" charset="0"/>
              <a:buChar char=""/>
            </a:pPr>
            <a:r>
              <a:rPr lang="en-US" altLang="zh-CN" kern="0" dirty="0" err="1">
                <a:solidFill>
                  <a:prstClr val="black"/>
                </a:solidFill>
              </a:rPr>
              <a:t>ZooKeeper</a:t>
            </a:r>
            <a:r>
              <a:rPr lang="zh-CN" altLang="en-US" kern="0" dirty="0">
                <a:solidFill>
                  <a:prstClr val="black"/>
                </a:solidFill>
              </a:rPr>
              <a:t>：</a:t>
            </a:r>
            <a:r>
              <a:rPr lang="ja-JP" altLang="en-US" kern="0">
                <a:solidFill>
                  <a:prstClr val="black"/>
                </a:solidFill>
                <a:cs typeface="宋体" panose="02010600030101010101" pitchFamily="2" charset="-122"/>
              </a:rPr>
              <a:t>集群管理</a:t>
            </a:r>
            <a:r>
              <a:rPr lang="zh-CN" altLang="en-US" kern="0" dirty="0">
                <a:solidFill>
                  <a:prstClr val="black"/>
                </a:solidFill>
                <a:cs typeface="宋体" panose="02010600030101010101" pitchFamily="2" charset="-122"/>
              </a:rPr>
              <a:t>，</a:t>
            </a:r>
            <a:r>
              <a:rPr lang="ja-JP" altLang="en-US" kern="0">
                <a:solidFill>
                  <a:prstClr val="black"/>
                </a:solidFill>
                <a:cs typeface="宋体" panose="02010600030101010101" pitchFamily="2" charset="-122"/>
              </a:rPr>
              <a:t>是</a:t>
            </a:r>
            <a:r>
              <a:rPr lang="en-US" altLang="ja-JP" kern="0" dirty="0">
                <a:solidFill>
                  <a:prstClr val="black"/>
                </a:solidFill>
                <a:cs typeface="宋体" panose="02010600030101010101" pitchFamily="2" charset="-122"/>
              </a:rPr>
              <a:t>Apa</a:t>
            </a:r>
            <a:r>
              <a:rPr lang="en-US" altLang="zh-CN" kern="0" dirty="0">
                <a:solidFill>
                  <a:prstClr val="black"/>
                </a:solidFill>
                <a:cs typeface="宋体" panose="02010600030101010101" pitchFamily="2" charset="-122"/>
              </a:rPr>
              <a:t>che</a:t>
            </a:r>
            <a:r>
              <a:rPr lang="ja-JP" altLang="en-US" kern="0">
                <a:solidFill>
                  <a:prstClr val="black"/>
                </a:solidFill>
                <a:cs typeface="宋体" panose="02010600030101010101" pitchFamily="2" charset="-122"/>
              </a:rPr>
              <a:t>软件基金会旗下的一个独立开源系统</a:t>
            </a:r>
            <a:r>
              <a:rPr lang="zh-CN" altLang="en-US" kern="0" dirty="0">
                <a:solidFill>
                  <a:prstClr val="black"/>
                </a:solidFill>
                <a:cs typeface="宋体" panose="02010600030101010101" pitchFamily="2" charset="-122"/>
              </a:rPr>
              <a:t>，</a:t>
            </a:r>
            <a:r>
              <a:rPr lang="ja-JP" altLang="en-US" kern="0">
                <a:solidFill>
                  <a:prstClr val="black"/>
                </a:solidFill>
                <a:cs typeface="宋体" panose="02010600030101010101" pitchFamily="2" charset="-122"/>
              </a:rPr>
              <a:t>是</a:t>
            </a:r>
            <a:r>
              <a:rPr lang="en-US" altLang="ja-JP" kern="0" dirty="0">
                <a:solidFill>
                  <a:prstClr val="black"/>
                </a:solidFill>
                <a:cs typeface="宋体" panose="02010600030101010101" pitchFamily="2" charset="-122"/>
              </a:rPr>
              <a:t>Google</a:t>
            </a:r>
            <a:r>
              <a:rPr lang="ja-JP" altLang="en-US" kern="0">
                <a:solidFill>
                  <a:prstClr val="black"/>
                </a:solidFill>
                <a:cs typeface="宋体" panose="02010600030101010101" pitchFamily="2" charset="-122"/>
              </a:rPr>
              <a:t>为解决</a:t>
            </a:r>
            <a:r>
              <a:rPr lang="en-US" altLang="ja-JP" kern="0" dirty="0">
                <a:solidFill>
                  <a:prstClr val="black"/>
                </a:solidFill>
                <a:cs typeface="宋体" panose="02010600030101010101" pitchFamily="2" charset="-122"/>
              </a:rPr>
              <a:t> </a:t>
            </a:r>
            <a:r>
              <a:rPr lang="en-US" altLang="ja-JP" kern="0" dirty="0" err="1">
                <a:solidFill>
                  <a:prstClr val="black"/>
                </a:solidFill>
                <a:cs typeface="宋体" panose="02010600030101010101" pitchFamily="2" charset="-122"/>
              </a:rPr>
              <a:t>Big</a:t>
            </a:r>
            <a:r>
              <a:rPr lang="en-US" altLang="zh-CN" kern="0" dirty="0" err="1">
                <a:solidFill>
                  <a:prstClr val="black"/>
                </a:solidFill>
                <a:cs typeface="宋体" panose="02010600030101010101" pitchFamily="2" charset="-122"/>
              </a:rPr>
              <a:t>Table</a:t>
            </a:r>
            <a:r>
              <a:rPr lang="ja-JP" altLang="en-US" kern="0">
                <a:solidFill>
                  <a:prstClr val="black"/>
                </a:solidFill>
                <a:cs typeface="宋体" panose="02010600030101010101" pitchFamily="2" charset="-122"/>
              </a:rPr>
              <a:t>中问题而提出的</a:t>
            </a:r>
            <a:r>
              <a:rPr lang="en-US" altLang="ja-JP" kern="0" dirty="0">
                <a:solidFill>
                  <a:prstClr val="black"/>
                </a:solidFill>
                <a:cs typeface="宋体" panose="02010600030101010101" pitchFamily="2" charset="-122"/>
              </a:rPr>
              <a:t>Chubby</a:t>
            </a:r>
            <a:r>
              <a:rPr lang="ja-JP" altLang="en-US" kern="0">
                <a:solidFill>
                  <a:prstClr val="black"/>
                </a:solidFill>
                <a:cs typeface="宋体" panose="02010600030101010101" pitchFamily="2" charset="-122"/>
              </a:rPr>
              <a:t>算法的一种开源实现</a:t>
            </a:r>
            <a:endParaRPr lang="en-US" altLang="ja-JP" kern="0" dirty="0">
              <a:solidFill>
                <a:prstClr val="black"/>
              </a:solidFill>
              <a:cs typeface="宋体" panose="02010600030101010101" pitchFamily="2" charset="-122"/>
            </a:endParaRPr>
          </a:p>
          <a:p>
            <a:pPr marL="703580" lvl="1" indent="-245745">
              <a:buSzPct val="60000"/>
              <a:buFont typeface="Wingdings" panose="05000000000000000000" charset="0"/>
              <a:buChar char=""/>
            </a:pPr>
            <a:r>
              <a:rPr lang="ja-JP" altLang="en-US"/>
              <a:t>保证任何时候，集群中只有一个</a:t>
            </a:r>
            <a:r>
              <a:rPr lang="en-US" dirty="0"/>
              <a:t>Master</a:t>
            </a:r>
          </a:p>
          <a:p>
            <a:pPr marL="703580" lvl="1" indent="-245745">
              <a:buSzPct val="60000"/>
              <a:buFont typeface="Wingdings" panose="05000000000000000000" charset="0"/>
              <a:buChar char=""/>
            </a:pPr>
            <a:r>
              <a:rPr lang="ja-JP" altLang="en-US"/>
              <a:t>存储所有</a:t>
            </a:r>
            <a:r>
              <a:rPr lang="en-US" dirty="0"/>
              <a:t>Region</a:t>
            </a:r>
            <a:r>
              <a:rPr lang="ja-JP" altLang="en-US"/>
              <a:t>的寻址入口</a:t>
            </a:r>
            <a:endParaRPr lang="en-US" altLang="ja-JP" dirty="0"/>
          </a:p>
          <a:p>
            <a:pPr marL="703580" lvl="1" indent="-245745">
              <a:buSzPct val="60000"/>
              <a:buFont typeface="Wingdings" panose="05000000000000000000" charset="0"/>
              <a:buChar char=""/>
            </a:pPr>
            <a:r>
              <a:rPr lang="ja-JP" altLang="en-US"/>
              <a:t>实时监控</a:t>
            </a:r>
            <a:r>
              <a:rPr lang="en-US" dirty="0"/>
              <a:t>Region Server</a:t>
            </a:r>
            <a:r>
              <a:rPr lang="ja-JP" altLang="en-US"/>
              <a:t>的上线和下线信息，并实时通知给</a:t>
            </a:r>
            <a:r>
              <a:rPr lang="en-US" dirty="0"/>
              <a:t>Master</a:t>
            </a:r>
          </a:p>
          <a:p>
            <a:pPr marL="703580" lvl="1" indent="-245745">
              <a:buSzPct val="60000"/>
              <a:buFont typeface="Wingdings" panose="05000000000000000000" charset="0"/>
              <a:buChar char=""/>
            </a:pPr>
            <a:r>
              <a:rPr lang="ja-JP" altLang="en-US"/>
              <a:t>存储</a:t>
            </a:r>
            <a:r>
              <a:rPr lang="en-US" dirty="0"/>
              <a:t>HBase</a:t>
            </a:r>
            <a:r>
              <a:rPr lang="ja-JP" altLang="en-US"/>
              <a:t>的</a:t>
            </a:r>
            <a:r>
              <a:rPr lang="en-US" dirty="0"/>
              <a:t>schema</a:t>
            </a:r>
            <a:r>
              <a:rPr lang="ja-JP" altLang="en-US"/>
              <a:t>和</a:t>
            </a:r>
            <a:r>
              <a:rPr lang="en-US" dirty="0"/>
              <a:t>table</a:t>
            </a:r>
            <a:r>
              <a:rPr lang="ja-JP" altLang="en-US"/>
              <a:t>元数据</a:t>
            </a:r>
            <a:endParaRPr lang="en-US" altLang="ja-JP" dirty="0"/>
          </a:p>
          <a:p>
            <a:pPr marL="703580" lvl="1" indent="-245745">
              <a:buSzPct val="60000"/>
              <a:buFont typeface="Wingdings" panose="05000000000000000000" charset="0"/>
              <a:buChar char=""/>
            </a:pPr>
            <a:r>
              <a:rPr lang="en-US" dirty="0"/>
              <a:t>Zookeeper Quorum</a:t>
            </a:r>
            <a:r>
              <a:rPr lang="ja-JP" altLang="en-US"/>
              <a:t>存储表地址、</a:t>
            </a:r>
            <a:r>
              <a:rPr lang="en-US" dirty="0" err="1"/>
              <a:t>HMaster</a:t>
            </a:r>
            <a:r>
              <a:rPr lang="ja-JP" altLang="en-US"/>
              <a:t>地址</a:t>
            </a:r>
            <a:endParaRPr lang="en-US" altLang="zh-CN" kern="0" dirty="0">
              <a:solidFill>
                <a:prstClr val="black"/>
              </a:solidFill>
              <a:cs typeface="宋体" panose="02010600030101010101" pitchFamily="2" charset="-122"/>
            </a:endParaRPr>
          </a:p>
        </p:txBody>
      </p:sp>
    </p:spTree>
    <p:extLst>
      <p:ext uri="{BB962C8B-B14F-4D97-AF65-F5344CB8AC3E}">
        <p14:creationId xmlns:p14="http://schemas.microsoft.com/office/powerpoint/2010/main" val="3968135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7C2E9-E923-884F-8C2C-784E087BF03A}"/>
              </a:ext>
            </a:extLst>
          </p:cNvPr>
          <p:cNvSpPr>
            <a:spLocks noGrp="1"/>
          </p:cNvSpPr>
          <p:nvPr>
            <p:ph type="title"/>
          </p:nvPr>
        </p:nvSpPr>
        <p:spPr/>
        <p:txBody>
          <a:bodyPr/>
          <a:lstStyle/>
          <a:p>
            <a:r>
              <a:rPr lang="zh-CN" altLang="en-US" sz="4800" b="1" dirty="0">
                <a:solidFill>
                  <a:srgbClr val="2826F5"/>
                </a:solidFill>
              </a:rPr>
              <a:t>分布式数据库</a:t>
            </a:r>
            <a:r>
              <a:rPr lang="en-US" altLang="zh-CN" sz="4800" b="1" dirty="0" err="1">
                <a:solidFill>
                  <a:srgbClr val="2826F5"/>
                </a:solidFill>
              </a:rPr>
              <a:t>Hbase</a:t>
            </a:r>
            <a:r>
              <a:rPr lang="ja-JP" altLang="en-US" sz="4800" b="1">
                <a:solidFill>
                  <a:srgbClr val="2826F5"/>
                </a:solidFill>
              </a:rPr>
              <a:t>工作原理</a:t>
            </a:r>
            <a:endParaRPr lang="en-US" sz="4800" b="1" dirty="0"/>
          </a:p>
        </p:txBody>
      </p:sp>
      <p:sp>
        <p:nvSpPr>
          <p:cNvPr id="4" name="Content Placeholder 3">
            <a:extLst>
              <a:ext uri="{FF2B5EF4-FFF2-40B4-BE49-F238E27FC236}">
                <a16:creationId xmlns:a16="http://schemas.microsoft.com/office/drawing/2014/main" id="{112DC022-9504-BB47-BBDD-454B9A00DAF6}"/>
              </a:ext>
            </a:extLst>
          </p:cNvPr>
          <p:cNvSpPr>
            <a:spLocks noGrp="1"/>
          </p:cNvSpPr>
          <p:nvPr>
            <p:ph idx="1"/>
          </p:nvPr>
        </p:nvSpPr>
        <p:spPr>
          <a:xfrm>
            <a:off x="19878" y="1086813"/>
            <a:ext cx="5200194" cy="5654555"/>
          </a:xfrm>
        </p:spPr>
        <p:txBody>
          <a:bodyPr/>
          <a:lstStyle/>
          <a:p>
            <a:pPr eaLnBrk="1" hangingPunct="1">
              <a:buFont typeface="Arial" panose="020B0604020202020204" pitchFamily="34" charset="0"/>
              <a:buChar char="•"/>
            </a:pPr>
            <a:r>
              <a:rPr lang="en-US" altLang="zh-CN" sz="2400" kern="0" dirty="0">
                <a:ea typeface="Microsoft YaHei" panose="020B0503020204020204" pitchFamily="34" charset="-122"/>
              </a:rPr>
              <a:t>HBase</a:t>
            </a:r>
            <a:r>
              <a:rPr lang="ja-JP" altLang="en-US" sz="2400" kern="0">
                <a:solidFill>
                  <a:prstClr val="black"/>
                </a:solidFill>
                <a:ea typeface="Microsoft YaHei" panose="020B0503020204020204" pitchFamily="34" charset="-122"/>
              </a:rPr>
              <a:t>读</a:t>
            </a:r>
            <a:r>
              <a:rPr lang="ja-JP" altLang="en-US" sz="2400" kern="0">
                <a:solidFill>
                  <a:prstClr val="black"/>
                </a:solidFill>
                <a:cs typeface="宋体" panose="02010600030101010101" pitchFamily="2" charset="-122"/>
              </a:rPr>
              <a:t>流程</a:t>
            </a:r>
            <a:r>
              <a:rPr lang="zh-CN" altLang="en-US" sz="2400" dirty="0"/>
              <a:t> </a:t>
            </a:r>
          </a:p>
          <a:p>
            <a:pPr marL="914400" lvl="1" indent="-457200">
              <a:buFont typeface="+mj-lt"/>
              <a:buAutoNum type="alphaLcParenR"/>
            </a:pPr>
            <a:r>
              <a:rPr lang="zh-CN" altLang="en-US" sz="2000" dirty="0"/>
              <a:t>当一个</a:t>
            </a:r>
            <a:r>
              <a:rPr lang="ja-JP" altLang="en-US" sz="2000"/>
              <a:t>读</a:t>
            </a:r>
            <a:r>
              <a:rPr lang="zh-CN" altLang="en-US" sz="2000" dirty="0"/>
              <a:t>请求到达</a:t>
            </a:r>
            <a:r>
              <a:rPr lang="en-US" altLang="zh-CN" sz="2000" dirty="0"/>
              <a:t>HBase</a:t>
            </a:r>
            <a:r>
              <a:rPr lang="zh-CN" altLang="en-US" sz="2000" dirty="0"/>
              <a:t>时，将会首先被发给</a:t>
            </a:r>
            <a:r>
              <a:rPr lang="en-US" altLang="zh-CN" sz="2000" dirty="0"/>
              <a:t>Zookeeper</a:t>
            </a:r>
            <a:r>
              <a:rPr lang="zh-CN" altLang="en-US" sz="2000" dirty="0"/>
              <a:t>，</a:t>
            </a:r>
            <a:r>
              <a:rPr lang="en-US" altLang="zh-CN" sz="2000" dirty="0"/>
              <a:t>Zookeeper</a:t>
            </a:r>
            <a:r>
              <a:rPr lang="zh-CN" altLang="en-US" sz="2000" dirty="0"/>
              <a:t>告诉</a:t>
            </a:r>
            <a:r>
              <a:rPr lang="en-US" altLang="zh-CN" sz="2000" dirty="0"/>
              <a:t>Client</a:t>
            </a:r>
            <a:r>
              <a:rPr lang="zh-CN" altLang="en-US" sz="2000" dirty="0"/>
              <a:t>连接</a:t>
            </a:r>
            <a:r>
              <a:rPr lang="ja-JP" altLang="en-US" sz="2000"/>
              <a:t>哪</a:t>
            </a:r>
            <a:r>
              <a:rPr lang="zh-CN" altLang="en-US" sz="2000" dirty="0"/>
              <a:t>个</a:t>
            </a:r>
            <a:r>
              <a:rPr lang="en-US" altLang="zh-CN" sz="2000" dirty="0"/>
              <a:t>Region Server</a:t>
            </a:r>
            <a:endParaRPr lang="zh-CN" altLang="en-US" sz="2000" dirty="0"/>
          </a:p>
          <a:p>
            <a:pPr marL="914400" lvl="1" indent="-457200">
              <a:buFont typeface="+mj-lt"/>
              <a:buAutoNum type="alphaLcParenR"/>
            </a:pPr>
            <a:r>
              <a:rPr lang="en-US" altLang="zh-CN" sz="2000" dirty="0"/>
              <a:t>Client</a:t>
            </a:r>
            <a:r>
              <a:rPr lang="zh-CN" altLang="en-US" sz="2000" dirty="0"/>
              <a:t>连接</a:t>
            </a:r>
            <a:r>
              <a:rPr lang="en-US" altLang="zh-CN" sz="2000" dirty="0"/>
              <a:t>Region Server</a:t>
            </a:r>
            <a:r>
              <a:rPr lang="zh-CN" altLang="en-US" sz="2000" dirty="0"/>
              <a:t>，此时流程将会首先进入到</a:t>
            </a:r>
            <a:r>
              <a:rPr lang="en-US" altLang="zh-CN" sz="2000" dirty="0" err="1"/>
              <a:t>BlockCache</a:t>
            </a:r>
            <a:r>
              <a:rPr lang="zh-CN" altLang="en-US" sz="2000" dirty="0"/>
              <a:t>，</a:t>
            </a:r>
            <a:r>
              <a:rPr lang="ja-JP" altLang="en-US" sz="2000"/>
              <a:t>若</a:t>
            </a:r>
            <a:r>
              <a:rPr lang="zh-CN" altLang="en-US" sz="2000" dirty="0"/>
              <a:t>此前访问过同一条记录，则可在</a:t>
            </a:r>
            <a:r>
              <a:rPr lang="en-US" altLang="zh-CN" sz="2000" dirty="0" err="1"/>
              <a:t>BlockCache</a:t>
            </a:r>
            <a:r>
              <a:rPr lang="zh-CN" altLang="en-US" sz="2000" dirty="0"/>
              <a:t>中直接得到访问结果。</a:t>
            </a:r>
            <a:r>
              <a:rPr lang="ja-JP" altLang="en-US" sz="2000"/>
              <a:t>若无</a:t>
            </a:r>
            <a:r>
              <a:rPr lang="zh-CN" altLang="en-US" sz="2000" dirty="0"/>
              <a:t>，则会进行下一步</a:t>
            </a:r>
          </a:p>
          <a:p>
            <a:pPr marL="914400" lvl="1" indent="-457200">
              <a:buFont typeface="+mj-lt"/>
              <a:buAutoNum type="alphaLcParenR"/>
            </a:pPr>
            <a:r>
              <a:rPr lang="zh-CN" altLang="en-US" sz="2000" dirty="0"/>
              <a:t>尝试从</a:t>
            </a:r>
            <a:r>
              <a:rPr lang="en-US" altLang="zh-CN" sz="2000" dirty="0" err="1"/>
              <a:t>MemStore</a:t>
            </a:r>
            <a:r>
              <a:rPr lang="zh-CN" altLang="en-US" sz="2000" dirty="0"/>
              <a:t>中查找记录</a:t>
            </a:r>
          </a:p>
          <a:p>
            <a:pPr marL="914400" lvl="1" indent="-457200">
              <a:buFont typeface="+mj-lt"/>
              <a:buAutoNum type="alphaLcParenR"/>
            </a:pPr>
            <a:r>
              <a:rPr lang="zh-CN" altLang="en-US" sz="2000" dirty="0"/>
              <a:t>如果上面均不能获取到数据，则最终将会在</a:t>
            </a:r>
            <a:r>
              <a:rPr lang="en-US" altLang="zh-CN" sz="2000" dirty="0" err="1"/>
              <a:t>HFile</a:t>
            </a:r>
            <a:r>
              <a:rPr lang="zh-CN" altLang="en-US" sz="2000" dirty="0"/>
              <a:t>中找到数据</a:t>
            </a:r>
          </a:p>
          <a:p>
            <a:pPr marL="914400" lvl="1" indent="-457200">
              <a:buFont typeface="+mj-lt"/>
              <a:buAutoNum type="alphaLcParenR"/>
            </a:pPr>
            <a:r>
              <a:rPr lang="zh-CN" altLang="en-US" sz="2000" dirty="0"/>
              <a:t>将查询到的数据缓存一份在</a:t>
            </a:r>
            <a:r>
              <a:rPr lang="en-US" altLang="zh-CN" sz="2000" dirty="0" err="1"/>
              <a:t>BlockCache</a:t>
            </a:r>
            <a:r>
              <a:rPr lang="zh-CN" altLang="en-US" sz="2000" dirty="0"/>
              <a:t>中，以</a:t>
            </a:r>
            <a:r>
              <a:rPr lang="ja-JP" altLang="en-US" sz="2000"/>
              <a:t>便</a:t>
            </a:r>
            <a:r>
              <a:rPr lang="zh-CN" altLang="en-US" sz="2000" dirty="0"/>
              <a:t>下一次读取</a:t>
            </a:r>
          </a:p>
          <a:p>
            <a:pPr marL="914400" lvl="1" indent="-457200">
              <a:buFont typeface="+mj-lt"/>
              <a:buAutoNum type="alphaLcParenR"/>
            </a:pPr>
            <a:r>
              <a:rPr lang="zh-CN" altLang="en-US" sz="2000" dirty="0"/>
              <a:t>将查询到的数据返回给</a:t>
            </a:r>
            <a:r>
              <a:rPr lang="en-US" altLang="zh-CN" sz="2000" dirty="0"/>
              <a:t>Client</a:t>
            </a:r>
          </a:p>
        </p:txBody>
      </p:sp>
      <p:pic>
        <p:nvPicPr>
          <p:cNvPr id="6" name="Picture 2" descr="ç¸å³å¾ç">
            <a:extLst>
              <a:ext uri="{FF2B5EF4-FFF2-40B4-BE49-F238E27FC236}">
                <a16:creationId xmlns:a16="http://schemas.microsoft.com/office/drawing/2014/main" id="{8E1A9AC3-AFB6-4146-AC78-84DDAFB70E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933" y="1489068"/>
            <a:ext cx="4051515" cy="387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595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37C2E9-E923-884F-8C2C-784E087BF03A}"/>
              </a:ext>
            </a:extLst>
          </p:cNvPr>
          <p:cNvSpPr>
            <a:spLocks noGrp="1"/>
          </p:cNvSpPr>
          <p:nvPr>
            <p:ph type="title"/>
          </p:nvPr>
        </p:nvSpPr>
        <p:spPr/>
        <p:txBody>
          <a:bodyPr/>
          <a:lstStyle/>
          <a:p>
            <a:r>
              <a:rPr lang="zh-CN" altLang="en-US" sz="4800" b="1" dirty="0">
                <a:solidFill>
                  <a:srgbClr val="2826F5"/>
                </a:solidFill>
              </a:rPr>
              <a:t>分布式数据库</a:t>
            </a:r>
            <a:r>
              <a:rPr lang="en-US" altLang="zh-CN" sz="4800" b="1" dirty="0" err="1">
                <a:solidFill>
                  <a:srgbClr val="2826F5"/>
                </a:solidFill>
              </a:rPr>
              <a:t>Hbase</a:t>
            </a:r>
            <a:r>
              <a:rPr lang="ja-JP" altLang="en-US" sz="4800" b="1">
                <a:solidFill>
                  <a:srgbClr val="2826F5"/>
                </a:solidFill>
              </a:rPr>
              <a:t>工作原理</a:t>
            </a:r>
            <a:endParaRPr lang="en-US" sz="4800" b="1" dirty="0"/>
          </a:p>
        </p:txBody>
      </p:sp>
      <p:pic>
        <p:nvPicPr>
          <p:cNvPr id="7" name="Picture 2" descr="ç¸å³å¾ç">
            <a:extLst>
              <a:ext uri="{FF2B5EF4-FFF2-40B4-BE49-F238E27FC236}">
                <a16:creationId xmlns:a16="http://schemas.microsoft.com/office/drawing/2014/main" id="{3D92CBA9-BBFC-4A41-8C3C-D54C54C571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933" y="1489068"/>
            <a:ext cx="4051515" cy="387986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a:extLst>
              <a:ext uri="{FF2B5EF4-FFF2-40B4-BE49-F238E27FC236}">
                <a16:creationId xmlns:a16="http://schemas.microsoft.com/office/drawing/2014/main" id="{C859C7BD-31F9-8A4C-B1A7-B3556E70520A}"/>
              </a:ext>
            </a:extLst>
          </p:cNvPr>
          <p:cNvSpPr>
            <a:spLocks noGrp="1"/>
          </p:cNvSpPr>
          <p:nvPr>
            <p:ph idx="1"/>
          </p:nvPr>
        </p:nvSpPr>
        <p:spPr>
          <a:xfrm>
            <a:off x="19877" y="1086813"/>
            <a:ext cx="5076055" cy="5771187"/>
          </a:xfrm>
        </p:spPr>
        <p:txBody>
          <a:bodyPr/>
          <a:lstStyle/>
          <a:p>
            <a:pPr eaLnBrk="1" hangingPunct="1">
              <a:buFont typeface="Arial" panose="020B0604020202020204" pitchFamily="34" charset="0"/>
              <a:buChar char="•"/>
            </a:pPr>
            <a:r>
              <a:rPr lang="en-US" altLang="zh-CN" sz="2400" kern="0" dirty="0">
                <a:ea typeface="Microsoft YaHei" panose="020B0503020204020204" pitchFamily="34" charset="-122"/>
              </a:rPr>
              <a:t>HBase</a:t>
            </a:r>
            <a:r>
              <a:rPr lang="ja-JP" altLang="en-US" sz="2400" kern="0">
                <a:solidFill>
                  <a:prstClr val="black"/>
                </a:solidFill>
                <a:cs typeface="宋体" panose="02010600030101010101" pitchFamily="2" charset="-122"/>
              </a:rPr>
              <a:t>写流程</a:t>
            </a:r>
            <a:r>
              <a:rPr lang="zh-CN" altLang="en-US" sz="1050" dirty="0"/>
              <a:t> </a:t>
            </a:r>
          </a:p>
          <a:p>
            <a:pPr marL="914400" lvl="1" indent="-457200">
              <a:buFont typeface="+mj-lt"/>
              <a:buAutoNum type="alphaLcParenR"/>
            </a:pPr>
            <a:r>
              <a:rPr lang="zh-CN" altLang="en-US" sz="2000" dirty="0"/>
              <a:t>当一个</a:t>
            </a:r>
            <a:r>
              <a:rPr lang="ja-JP" altLang="en-US" sz="2000"/>
              <a:t>写</a:t>
            </a:r>
            <a:r>
              <a:rPr lang="zh-CN" altLang="en-US" sz="2000" dirty="0"/>
              <a:t>请求到达</a:t>
            </a:r>
            <a:r>
              <a:rPr lang="en-US" altLang="zh-CN" sz="2000" dirty="0"/>
              <a:t>HBase</a:t>
            </a:r>
            <a:r>
              <a:rPr lang="zh-CN" altLang="en-US" sz="2000" dirty="0"/>
              <a:t>时，将会首先被发给</a:t>
            </a:r>
            <a:r>
              <a:rPr lang="en-US" altLang="zh-CN" sz="2000" dirty="0"/>
              <a:t>Zookeeper</a:t>
            </a:r>
            <a:r>
              <a:rPr lang="zh-CN" altLang="en-US" sz="2000" dirty="0"/>
              <a:t>，</a:t>
            </a:r>
            <a:r>
              <a:rPr lang="en-US" altLang="zh-CN" sz="2000" dirty="0"/>
              <a:t>Zookeeper</a:t>
            </a:r>
            <a:r>
              <a:rPr lang="zh-CN" altLang="en-US" sz="2000" dirty="0"/>
              <a:t>告诉</a:t>
            </a:r>
            <a:r>
              <a:rPr lang="en-US" altLang="zh-CN" sz="2000" dirty="0"/>
              <a:t>Client</a:t>
            </a:r>
            <a:r>
              <a:rPr lang="zh-CN" altLang="en-US" sz="2000" dirty="0"/>
              <a:t>连接</a:t>
            </a:r>
            <a:r>
              <a:rPr lang="ja-JP" altLang="en-US" sz="2000"/>
              <a:t>哪</a:t>
            </a:r>
            <a:r>
              <a:rPr lang="zh-CN" altLang="en-US" sz="2000" dirty="0"/>
              <a:t>个</a:t>
            </a:r>
            <a:r>
              <a:rPr lang="en-US" altLang="zh-CN" sz="2000" dirty="0"/>
              <a:t>Region Server</a:t>
            </a:r>
          </a:p>
          <a:p>
            <a:pPr marL="914400" lvl="1" indent="-457200">
              <a:buFont typeface="+mj-lt"/>
              <a:buAutoNum type="alphaLcParenR"/>
            </a:pPr>
            <a:r>
              <a:rPr lang="en-US" sz="2000" dirty="0"/>
              <a:t>Client</a:t>
            </a:r>
            <a:r>
              <a:rPr lang="ja-JP" altLang="en-US" sz="2000"/>
              <a:t>连接到</a:t>
            </a:r>
            <a:r>
              <a:rPr lang="en-US" sz="2000" dirty="0"/>
              <a:t>Region Server， </a:t>
            </a:r>
            <a:r>
              <a:rPr lang="ja-JP" altLang="en-US" sz="2000"/>
              <a:t>首先会写</a:t>
            </a:r>
            <a:r>
              <a:rPr lang="en-US" sz="2000" dirty="0" err="1"/>
              <a:t>HLog，HLog</a:t>
            </a:r>
            <a:r>
              <a:rPr lang="ja-JP" altLang="en-US" sz="2000"/>
              <a:t>通过</a:t>
            </a:r>
            <a:r>
              <a:rPr lang="en-US" sz="2000" dirty="0"/>
              <a:t>Write Ahead Log</a:t>
            </a:r>
            <a:r>
              <a:rPr lang="zh-CN" altLang="en-US" sz="2000" dirty="0"/>
              <a:t> （</a:t>
            </a:r>
            <a:r>
              <a:rPr lang="en-US" altLang="zh-CN" sz="2000" dirty="0"/>
              <a:t>WAL</a:t>
            </a:r>
            <a:r>
              <a:rPr lang="zh-CN" altLang="en-US" sz="2000" dirty="0"/>
              <a:t>）</a:t>
            </a:r>
            <a:r>
              <a:rPr lang="ja-JP" altLang="en-US" sz="2000"/>
              <a:t>来实现 ，</a:t>
            </a:r>
            <a:r>
              <a:rPr lang="en-US" sz="2000" dirty="0"/>
              <a:t>WAL</a:t>
            </a:r>
            <a:r>
              <a:rPr lang="ja-JP" altLang="en-US" sz="2000"/>
              <a:t>是事务机制中常见的一致性的实现方式，可用于保证数据的可靠性</a:t>
            </a:r>
          </a:p>
          <a:p>
            <a:pPr marL="914400" lvl="1" indent="-457200">
              <a:buFont typeface="+mj-lt"/>
              <a:buAutoNum type="alphaLcParenR"/>
            </a:pPr>
            <a:r>
              <a:rPr lang="en-US" sz="2000" dirty="0"/>
              <a:t>Region Server</a:t>
            </a:r>
            <a:r>
              <a:rPr lang="ja-JP" altLang="en-US" sz="2000"/>
              <a:t>将数据写入到</a:t>
            </a:r>
            <a:r>
              <a:rPr lang="en-US" sz="2000" dirty="0" err="1"/>
              <a:t>MemStore</a:t>
            </a:r>
            <a:r>
              <a:rPr lang="ja-JP" altLang="en-US" sz="2000"/>
              <a:t>中</a:t>
            </a:r>
          </a:p>
          <a:p>
            <a:pPr marL="914400" lvl="1" indent="-457200">
              <a:buFont typeface="+mj-lt"/>
              <a:buAutoNum type="alphaLcParenR"/>
            </a:pPr>
            <a:r>
              <a:rPr lang="ja-JP" altLang="en-US" sz="2000"/>
              <a:t>最终</a:t>
            </a:r>
            <a:r>
              <a:rPr lang="en-US" sz="2000" dirty="0" err="1"/>
              <a:t>MemStore</a:t>
            </a:r>
            <a:r>
              <a:rPr lang="ja-JP" altLang="en-US" sz="2000"/>
              <a:t>中的数据会被写入到持久化的</a:t>
            </a:r>
            <a:r>
              <a:rPr lang="en-US" sz="2000" dirty="0" err="1"/>
              <a:t>HFile</a:t>
            </a:r>
            <a:r>
              <a:rPr lang="ja-JP" altLang="en-US" sz="2000"/>
              <a:t>中</a:t>
            </a:r>
          </a:p>
          <a:p>
            <a:pPr marL="914400" lvl="1" indent="-457200">
              <a:buFont typeface="+mj-lt"/>
              <a:buAutoNum type="alphaLcParenR"/>
            </a:pPr>
            <a:r>
              <a:rPr lang="zh-CN" altLang="en-US" sz="2000" dirty="0"/>
              <a:t>数据写入到</a:t>
            </a:r>
            <a:r>
              <a:rPr lang="en-US" altLang="zh-CN" sz="2000" dirty="0" err="1"/>
              <a:t>MemStore</a:t>
            </a:r>
            <a:r>
              <a:rPr lang="zh-CN" altLang="en-US" sz="2000" dirty="0"/>
              <a:t>后，</a:t>
            </a:r>
            <a:r>
              <a:rPr lang="ja-JP" altLang="en-US" sz="2000"/>
              <a:t>即</a:t>
            </a:r>
            <a:r>
              <a:rPr lang="zh-CN" altLang="en-US" sz="2000" dirty="0"/>
              <a:t>认为写入成功，</a:t>
            </a:r>
            <a:r>
              <a:rPr lang="ja-JP" altLang="en-US" sz="2000"/>
              <a:t>将</a:t>
            </a:r>
            <a:r>
              <a:rPr lang="zh-CN" altLang="en-US" sz="2000" dirty="0"/>
              <a:t>给</a:t>
            </a:r>
            <a:r>
              <a:rPr lang="en-US" altLang="zh-CN" sz="2000" dirty="0"/>
              <a:t>Client</a:t>
            </a:r>
            <a:r>
              <a:rPr lang="ja-JP" altLang="en-US" sz="2000"/>
              <a:t>发</a:t>
            </a:r>
            <a:r>
              <a:rPr lang="zh-CN" altLang="en-US" sz="2000" dirty="0"/>
              <a:t>送</a:t>
            </a:r>
            <a:r>
              <a:rPr lang="en-US" altLang="zh-CN" sz="2000" dirty="0"/>
              <a:t>ACK</a:t>
            </a:r>
            <a:r>
              <a:rPr lang="zh-CN" altLang="en-US" sz="2000" dirty="0"/>
              <a:t>信息以进行确认</a:t>
            </a:r>
            <a:endParaRPr lang="en-US" sz="2000" dirty="0"/>
          </a:p>
        </p:txBody>
      </p:sp>
    </p:spTree>
    <p:extLst>
      <p:ext uri="{BB962C8B-B14F-4D97-AF65-F5344CB8AC3E}">
        <p14:creationId xmlns:p14="http://schemas.microsoft.com/office/powerpoint/2010/main" val="539432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4800" b="1" dirty="0">
                <a:solidFill>
                  <a:srgbClr val="2826F5"/>
                </a:solidFill>
                <a:sym typeface="+mn-ea"/>
              </a:rPr>
              <a:t>目录</a:t>
            </a:r>
            <a:endParaRPr lang="zh-CN" altLang="zh-CN" sz="4800" b="1" dirty="0">
              <a:solidFill>
                <a:srgbClr val="2826F5"/>
              </a:solidFill>
              <a:latin typeface="隶书" panose="02010509060101010101" pitchFamily="49" charset="-122"/>
              <a:ea typeface="隶书" panose="02010509060101010101" pitchFamily="49" charset="-122"/>
            </a:endParaRPr>
          </a:p>
        </p:txBody>
      </p:sp>
      <p:sp>
        <p:nvSpPr>
          <p:cNvPr id="9219" name="Rectangle 3" descr="Rectangle: Click to edit Master text styles&#10;Second level&#10;Third level&#10;Fourth level&#10;Fifth level"/>
          <p:cNvSpPr>
            <a:spLocks noGrp="1" noChangeArrowheads="1"/>
          </p:cNvSpPr>
          <p:nvPr>
            <p:ph idx="1"/>
          </p:nvPr>
        </p:nvSpPr>
        <p:spPr/>
        <p:txBody>
          <a:bodyPr>
            <a:normAutofit/>
          </a:bodyPr>
          <a:lstStyle/>
          <a:p>
            <a:pPr algn="just">
              <a:lnSpc>
                <a:spcPct val="120000"/>
              </a:lnSpc>
              <a:buFont typeface="Wingdings" pitchFamily="2" charset="2"/>
              <a:buChar char="§"/>
            </a:pPr>
            <a:r>
              <a:rPr lang="ja-JP" altLang="en-HK" sz="3600">
                <a:ea typeface="SimHei" panose="02010609060101010101" pitchFamily="49" charset="-122"/>
              </a:rPr>
              <a:t>基本</a:t>
            </a:r>
            <a:r>
              <a:rPr lang="ja-JP" altLang="en-US" sz="3600">
                <a:ea typeface="SimHei" panose="02010609060101010101" pitchFamily="49" charset="-122"/>
              </a:rPr>
              <a:t>概念</a:t>
            </a:r>
            <a:r>
              <a:rPr lang="ja-JP" altLang="en-HK" sz="3600">
                <a:ea typeface="SimHei" panose="02010609060101010101" pitchFamily="49" charset="-122"/>
              </a:rPr>
              <a:t>和</a:t>
            </a:r>
            <a:r>
              <a:rPr lang="ja-JP" altLang="en-US" sz="3600">
                <a:ea typeface="SimHei" panose="02010609060101010101" pitchFamily="49" charset="-122"/>
              </a:rPr>
              <a:t>核心需求</a:t>
            </a:r>
            <a:endParaRPr lang="en-HK" altLang="ja-JP" sz="3600" dirty="0">
              <a:ea typeface="SimHei" panose="02010609060101010101" pitchFamily="49" charset="-122"/>
            </a:endParaRPr>
          </a:p>
          <a:p>
            <a:pPr algn="just">
              <a:lnSpc>
                <a:spcPct val="120000"/>
              </a:lnSpc>
              <a:buFont typeface="Wingdings" pitchFamily="2" charset="2"/>
              <a:buChar char="§"/>
            </a:pPr>
            <a:r>
              <a:rPr lang="ja-JP" altLang="en-US" sz="3600">
                <a:solidFill>
                  <a:srgbClr val="080910"/>
                </a:solidFill>
                <a:ea typeface="SimHei" panose="02010609060101010101" pitchFamily="49" charset="-122"/>
              </a:rPr>
              <a:t>新型</a:t>
            </a:r>
            <a:r>
              <a:rPr lang="en-HK" altLang="ja-JP" sz="3600" dirty="0">
                <a:solidFill>
                  <a:srgbClr val="080910"/>
                </a:solidFill>
                <a:ea typeface="SimHei" panose="02010609060101010101" pitchFamily="49" charset="-122"/>
              </a:rPr>
              <a:t>NoSQL</a:t>
            </a:r>
            <a:r>
              <a:rPr lang="ja-JP" altLang="en-US" sz="3600">
                <a:solidFill>
                  <a:srgbClr val="080910"/>
                </a:solidFill>
                <a:ea typeface="SimHei" panose="02010609060101010101" pitchFamily="49" charset="-122"/>
              </a:rPr>
              <a:t>及</a:t>
            </a:r>
            <a:r>
              <a:rPr lang="en-HK" altLang="ja-JP" sz="3600" dirty="0">
                <a:solidFill>
                  <a:srgbClr val="080910"/>
                </a:solidFill>
                <a:ea typeface="SimHei" panose="02010609060101010101" pitchFamily="49" charset="-122"/>
              </a:rPr>
              <a:t>NewSQL</a:t>
            </a:r>
            <a:r>
              <a:rPr lang="ja-JP" altLang="en-US" sz="3600">
                <a:solidFill>
                  <a:srgbClr val="080910"/>
                </a:solidFill>
                <a:ea typeface="SimHei" panose="02010609060101010101" pitchFamily="49" charset="-122"/>
              </a:rPr>
              <a:t>数据库</a:t>
            </a:r>
            <a:endParaRPr lang="en-US" altLang="ja-JP" sz="3600" dirty="0">
              <a:solidFill>
                <a:srgbClr val="080910"/>
              </a:solidFill>
              <a:ea typeface="SimHei" panose="02010609060101010101" pitchFamily="49" charset="-122"/>
            </a:endParaRPr>
          </a:p>
          <a:p>
            <a:pPr algn="just">
              <a:lnSpc>
                <a:spcPct val="120000"/>
              </a:lnSpc>
              <a:buFont typeface="Wingdings" pitchFamily="2" charset="2"/>
              <a:buChar char="§"/>
            </a:pPr>
            <a:r>
              <a:rPr lang="ja-JP" altLang="en-US" sz="3600">
                <a:ea typeface="SimHei" panose="02010609060101010101" pitchFamily="49" charset="-122"/>
              </a:rPr>
              <a:t>典型分布式数据库</a:t>
            </a:r>
            <a:r>
              <a:rPr lang="en-US" altLang="zh-CN" sz="3600" dirty="0">
                <a:ea typeface="SimHei" panose="02010609060101010101" pitchFamily="49" charset="-122"/>
              </a:rPr>
              <a:t>HBase</a:t>
            </a:r>
            <a:endParaRPr lang="en-HK" altLang="ja-JP" sz="3600" dirty="0">
              <a:solidFill>
                <a:srgbClr val="080910"/>
              </a:solidFill>
              <a:ea typeface="SimHei" panose="02010609060101010101" pitchFamily="49" charset="-122"/>
            </a:endParaRPr>
          </a:p>
          <a:p>
            <a:pPr algn="just">
              <a:lnSpc>
                <a:spcPct val="120000"/>
              </a:lnSpc>
              <a:buFont typeface="Wingdings" pitchFamily="2" charset="2"/>
              <a:buChar char="§"/>
            </a:pPr>
            <a:r>
              <a:rPr lang="ja-JP" altLang="en-US" sz="3600">
                <a:solidFill>
                  <a:srgbClr val="FF0000"/>
                </a:solidFill>
                <a:ea typeface="SimHei" panose="02010609060101010101" pitchFamily="49" charset="-122"/>
              </a:rPr>
              <a:t>研究现状以及未来发展趋势</a:t>
            </a:r>
            <a:endParaRPr lang="en-HK" altLang="ja-JP" sz="3600" dirty="0">
              <a:solidFill>
                <a:srgbClr val="FF0000"/>
              </a:solidFill>
              <a:ea typeface="SimHei" panose="02010609060101010101" pitchFamily="49" charset="-122"/>
            </a:endParaRPr>
          </a:p>
        </p:txBody>
      </p:sp>
    </p:spTree>
    <p:extLst>
      <p:ext uri="{BB962C8B-B14F-4D97-AF65-F5344CB8AC3E}">
        <p14:creationId xmlns:p14="http://schemas.microsoft.com/office/powerpoint/2010/main" val="2827753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145D-EC7E-5E42-9753-9CFAA68A484C}"/>
              </a:ext>
            </a:extLst>
          </p:cNvPr>
          <p:cNvSpPr>
            <a:spLocks noGrp="1"/>
          </p:cNvSpPr>
          <p:nvPr>
            <p:ph type="title"/>
          </p:nvPr>
        </p:nvSpPr>
        <p:spPr/>
        <p:txBody>
          <a:bodyPr/>
          <a:lstStyle/>
          <a:p>
            <a:r>
              <a:rPr lang="ja-JP" altLang="en-US" sz="4800" b="1" dirty="0">
                <a:solidFill>
                  <a:srgbClr val="2826F5"/>
                </a:solidFill>
              </a:rPr>
              <a:t>分布式数据管理技术</a:t>
            </a:r>
            <a:r>
              <a:rPr lang="zh-CN" altLang="en-US" sz="4800" b="1" dirty="0">
                <a:solidFill>
                  <a:srgbClr val="2826F5"/>
                </a:solidFill>
              </a:rPr>
              <a:t>研究现状</a:t>
            </a:r>
            <a:endParaRPr lang="en-US" sz="4800" b="1" dirty="0">
              <a:solidFill>
                <a:srgbClr val="2826F5"/>
              </a:solidFill>
            </a:endParaRPr>
          </a:p>
        </p:txBody>
      </p:sp>
      <p:sp>
        <p:nvSpPr>
          <p:cNvPr id="5" name="内容占位符 2">
            <a:extLst>
              <a:ext uri="{FF2B5EF4-FFF2-40B4-BE49-F238E27FC236}">
                <a16:creationId xmlns:a16="http://schemas.microsoft.com/office/drawing/2014/main" id="{EF7CC4FA-6533-4C99-BB15-EDF5C7072D84}"/>
              </a:ext>
            </a:extLst>
          </p:cNvPr>
          <p:cNvSpPr>
            <a:spLocks noGrp="1"/>
          </p:cNvSpPr>
          <p:nvPr>
            <p:ph idx="1"/>
          </p:nvPr>
        </p:nvSpPr>
        <p:spPr>
          <a:xfrm>
            <a:off x="19878" y="1086813"/>
            <a:ext cx="9124122" cy="4718451"/>
          </a:xfrm>
        </p:spPr>
        <p:txBody>
          <a:bodyPr/>
          <a:lstStyle/>
          <a:p>
            <a:pPr marL="513405" indent="-457200" algn="just">
              <a:buSzPct val="60000"/>
              <a:buFont typeface="Wingdings" panose="05000000000000000000" pitchFamily="2" charset="2"/>
              <a:buChar char="n"/>
            </a:pPr>
            <a:r>
              <a:rPr lang="en-US" altLang="zh-CN"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NoSQL</a:t>
            </a:r>
            <a:r>
              <a:rPr lang="zh-CN" altLang="en-US"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现状与发展趋势</a:t>
            </a:r>
            <a:endParaRPr lang="en-US" altLang="zh-CN"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720000" indent="-457200" algn="just">
              <a:buSzPct val="60000"/>
              <a:buFont typeface="Wingdings" panose="05000000000000000000" pitchFamily="2" charset="2"/>
              <a:buChar char="u"/>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可扩展性</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900000" indent="-457200" algn="just">
              <a:buSzPct val="60000"/>
              <a:buFont typeface="Arial" panose="020B0604020202020204" pitchFamily="34" charset="0"/>
              <a:buChar char="•"/>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更好的数据分区方法</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900000" indent="-457200" algn="just">
              <a:buSzPct val="60000"/>
              <a:buFont typeface="Arial" panose="020B0604020202020204" pitchFamily="34" charset="0"/>
              <a:buChar char="•"/>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更好的弹性存储</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720000" indent="-457200" algn="just">
              <a:buSzPct val="60000"/>
              <a:buFont typeface="Wingdings" panose="05000000000000000000" pitchFamily="2" charset="2"/>
              <a:buChar char="u"/>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查询处理</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900000" indent="-457200" algn="just">
              <a:buSzPct val="60000"/>
              <a:buFont typeface="Arial" panose="020B0604020202020204" pitchFamily="34" charset="0"/>
              <a:buChar char="•"/>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支持更丰富的查询语义和数据分析</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900000" indent="-457200" algn="just">
              <a:buSzPct val="60000"/>
              <a:buFont typeface="Arial" panose="020B0604020202020204" pitchFamily="34" charset="0"/>
              <a:buChar char="•"/>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高效的索引机制（主键索引、二级索引等）</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720000" indent="-457200" algn="just">
              <a:buSzPct val="60000"/>
              <a:buFont typeface="Wingdings" panose="05000000000000000000" pitchFamily="2" charset="2"/>
              <a:buChar char="u"/>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数据的安全性（隐私保护等）</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720000" indent="-457200" algn="just">
              <a:buSzPct val="60000"/>
              <a:buFont typeface="Wingdings" panose="05000000000000000000" pitchFamily="2" charset="2"/>
              <a:buChar char="u"/>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并发控制管理</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3643694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318913">
            <a:extLst>
              <a:ext uri="{FF2B5EF4-FFF2-40B4-BE49-F238E27FC236}">
                <a16:creationId xmlns:a16="http://schemas.microsoft.com/office/drawing/2014/main" id="{EBFC3C6C-D7D9-EC4A-853F-F3F883CFD0E5}"/>
              </a:ext>
            </a:extLst>
          </p:cNvPr>
          <p:cNvSpPr>
            <a:spLocks noGrp="1" noChangeArrowheads="1"/>
          </p:cNvSpPr>
          <p:nvPr>
            <p:ph type="title"/>
          </p:nvPr>
        </p:nvSpPr>
        <p:spPr/>
        <p:txBody>
          <a:bodyPr/>
          <a:lstStyle/>
          <a:p>
            <a:pPr eaLnBrk="1" hangingPunct="1"/>
            <a:r>
              <a:rPr lang="ja-JP" altLang="en-US" sz="4800" b="1">
                <a:solidFill>
                  <a:srgbClr val="4C27FF"/>
                </a:solidFill>
              </a:rPr>
              <a:t>分布式数据库</a:t>
            </a:r>
            <a:endParaRPr lang="en-US" altLang="ko-KR" sz="4800" b="1" dirty="0">
              <a:solidFill>
                <a:srgbClr val="4C27FF"/>
              </a:solidFill>
            </a:endParaRPr>
          </a:p>
        </p:txBody>
      </p:sp>
      <p:sp>
        <p:nvSpPr>
          <p:cNvPr id="15363" name="Text Placeholder 1318914">
            <a:extLst>
              <a:ext uri="{FF2B5EF4-FFF2-40B4-BE49-F238E27FC236}">
                <a16:creationId xmlns:a16="http://schemas.microsoft.com/office/drawing/2014/main" id="{4B833D2E-1341-9445-B775-AE99D32B550F}"/>
              </a:ext>
            </a:extLst>
          </p:cNvPr>
          <p:cNvSpPr>
            <a:spLocks noGrp="1" noChangeArrowheads="1"/>
          </p:cNvSpPr>
          <p:nvPr>
            <p:ph idx="1"/>
          </p:nvPr>
        </p:nvSpPr>
        <p:spPr/>
        <p:txBody>
          <a:bodyPr rtlCol="0">
            <a:normAutofit/>
          </a:bodyPr>
          <a:lstStyle/>
          <a:p>
            <a:pPr>
              <a:defRPr/>
            </a:pPr>
            <a:r>
              <a:rPr lang="ja-JP" altLang="en-US"/>
              <a:t>基本概念</a:t>
            </a:r>
            <a:endParaRPr lang="en-US" altLang="ja-JP" dirty="0"/>
          </a:p>
          <a:p>
            <a:pPr lvl="1">
              <a:defRPr/>
            </a:pPr>
            <a:r>
              <a:rPr lang="zh-CN" altLang="en-US" dirty="0"/>
              <a:t>网络环境中各场地上数据库的逻辑集合</a:t>
            </a:r>
            <a:endParaRPr lang="en-US" altLang="zh-CN" dirty="0"/>
          </a:p>
          <a:p>
            <a:pPr lvl="2">
              <a:defRPr/>
            </a:pPr>
            <a:r>
              <a:rPr lang="zh-CN" altLang="en-US" dirty="0"/>
              <a:t>数据存储在物理上是分布的，逻辑上是统一的</a:t>
            </a:r>
            <a:endParaRPr lang="en-US" altLang="zh-CN" dirty="0"/>
          </a:p>
          <a:p>
            <a:pPr lvl="2">
              <a:defRPr/>
            </a:pPr>
            <a:r>
              <a:rPr lang="zh-CN" altLang="en-US" dirty="0"/>
              <a:t>可</a:t>
            </a:r>
            <a:r>
              <a:rPr lang="ja-JP" altLang="en-US"/>
              <a:t>视作</a:t>
            </a:r>
            <a:r>
              <a:rPr lang="zh-CN" altLang="en-US" dirty="0"/>
              <a:t>一组数据库的集合</a:t>
            </a:r>
            <a:endParaRPr lang="en-US" altLang="zh-CN" dirty="0"/>
          </a:p>
          <a:p>
            <a:pPr lvl="2">
              <a:defRPr/>
            </a:pPr>
            <a:r>
              <a:rPr lang="zh-CN" altLang="en-US" dirty="0"/>
              <a:t>要素</a:t>
            </a:r>
            <a:endParaRPr lang="en-US" altLang="zh-CN" dirty="0"/>
          </a:p>
          <a:p>
            <a:pPr lvl="3">
              <a:defRPr/>
            </a:pPr>
            <a:r>
              <a:rPr lang="zh-CN" altLang="en-US" sz="2400" dirty="0"/>
              <a:t>计算机网络</a:t>
            </a:r>
            <a:endParaRPr lang="en-US" altLang="zh-CN" sz="2400" dirty="0"/>
          </a:p>
          <a:p>
            <a:pPr lvl="3">
              <a:defRPr/>
            </a:pPr>
            <a:r>
              <a:rPr lang="zh-CN" altLang="en-US" sz="2400" dirty="0"/>
              <a:t>数据库系统</a:t>
            </a:r>
            <a:endParaRPr lang="en-US" altLang="zh-CN" sz="2400" dirty="0"/>
          </a:p>
        </p:txBody>
      </p:sp>
    </p:spTree>
    <p:extLst>
      <p:ext uri="{BB962C8B-B14F-4D97-AF65-F5344CB8AC3E}">
        <p14:creationId xmlns:p14="http://schemas.microsoft.com/office/powerpoint/2010/main" val="3644034745"/>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145D-EC7E-5E42-9753-9CFAA68A484C}"/>
              </a:ext>
            </a:extLst>
          </p:cNvPr>
          <p:cNvSpPr>
            <a:spLocks noGrp="1"/>
          </p:cNvSpPr>
          <p:nvPr>
            <p:ph type="title"/>
          </p:nvPr>
        </p:nvSpPr>
        <p:spPr/>
        <p:txBody>
          <a:bodyPr/>
          <a:lstStyle/>
          <a:p>
            <a:r>
              <a:rPr lang="ja-JP" altLang="en-US" sz="4800" b="1" dirty="0">
                <a:solidFill>
                  <a:srgbClr val="2826F5"/>
                </a:solidFill>
              </a:rPr>
              <a:t>分布式数据管理技术</a:t>
            </a:r>
            <a:r>
              <a:rPr lang="zh-CN" altLang="en-US" sz="4800" b="1" dirty="0">
                <a:solidFill>
                  <a:srgbClr val="2826F5"/>
                </a:solidFill>
              </a:rPr>
              <a:t>研究现状</a:t>
            </a:r>
            <a:endParaRPr lang="en-US" sz="4800" b="1" dirty="0">
              <a:solidFill>
                <a:srgbClr val="2826F5"/>
              </a:solidFill>
            </a:endParaRPr>
          </a:p>
        </p:txBody>
      </p:sp>
      <p:sp>
        <p:nvSpPr>
          <p:cNvPr id="5" name="内容占位符 2">
            <a:extLst>
              <a:ext uri="{FF2B5EF4-FFF2-40B4-BE49-F238E27FC236}">
                <a16:creationId xmlns:a16="http://schemas.microsoft.com/office/drawing/2014/main" id="{EF7CC4FA-6533-4C99-BB15-EDF5C7072D84}"/>
              </a:ext>
            </a:extLst>
          </p:cNvPr>
          <p:cNvSpPr>
            <a:spLocks noGrp="1"/>
          </p:cNvSpPr>
          <p:nvPr>
            <p:ph idx="1"/>
          </p:nvPr>
        </p:nvSpPr>
        <p:spPr>
          <a:xfrm>
            <a:off x="19878" y="1086813"/>
            <a:ext cx="9144000" cy="5771187"/>
          </a:xfrm>
        </p:spPr>
        <p:txBody>
          <a:bodyPr/>
          <a:lstStyle/>
          <a:p>
            <a:pPr marL="513405" indent="-457200">
              <a:buSzPct val="60000"/>
              <a:buFont typeface="Wingdings" panose="05000000000000000000" pitchFamily="2" charset="2"/>
              <a:buChar char="n"/>
            </a:pPr>
            <a:r>
              <a:rPr lang="en-US" altLang="zh-CN"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NewSQL</a:t>
            </a:r>
          </a:p>
          <a:p>
            <a:pPr marL="720000" lvl="0" indent="-457200">
              <a:buSzPct val="60000"/>
              <a:buFont typeface="Wingdings" panose="05000000000000000000" pitchFamily="2" charset="2"/>
              <a:buChar char="u"/>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新型架构</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262800" lvl="0" indent="0">
              <a:buSzPct val="60000"/>
              <a:buNone/>
            </a:pP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720000" lvl="0" indent="-457200">
              <a:buSzPct val="60000"/>
              <a:buFont typeface="Wingdings" panose="05000000000000000000" pitchFamily="2" charset="2"/>
              <a:buChar char="u"/>
            </a:pP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720000" lvl="0" indent="-457200">
              <a:buSzPct val="60000"/>
              <a:buFont typeface="Wingdings" panose="05000000000000000000" pitchFamily="2" charset="2"/>
              <a:buChar char="u"/>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中间件类型</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262800" lvl="0" indent="0">
              <a:buSzPct val="60000"/>
              <a:buNone/>
            </a:pP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720000" lvl="0" indent="-457200">
              <a:buSzPct val="60000"/>
              <a:buFont typeface="Wingdings" panose="05000000000000000000" pitchFamily="2" charset="2"/>
              <a:buChar char="u"/>
            </a:pPr>
            <a:r>
              <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DBaaS</a:t>
            </a: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型</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513405" lvl="0" indent="-457200">
              <a:buSzPct val="60000"/>
              <a:buFont typeface="Wingdings" panose="05000000000000000000" pitchFamily="2" charset="2"/>
              <a:buChar char="n"/>
            </a:pPr>
            <a:r>
              <a:rPr lang="zh-CN" altLang="en-US" kern="0" dirty="0">
                <a:solidFill>
                  <a:prstClr val="black"/>
                </a:solidFill>
                <a:latin typeface="Microsoft YaHei" panose="020B0503020204020204" pitchFamily="34" charset="-122"/>
                <a:ea typeface="Microsoft YaHei" panose="020B0503020204020204" pitchFamily="34" charset="-122"/>
              </a:rPr>
              <a:t>趋势</a:t>
            </a:r>
            <a:endParaRPr lang="en-US" altLang="zh-CN" kern="0" dirty="0">
              <a:solidFill>
                <a:prstClr val="black"/>
              </a:solidFill>
              <a:latin typeface="Microsoft YaHei" panose="020B0503020204020204" pitchFamily="34" charset="-122"/>
              <a:ea typeface="Microsoft YaHei" panose="020B0503020204020204" pitchFamily="34" charset="-122"/>
            </a:endParaRPr>
          </a:p>
          <a:p>
            <a:pPr marL="720000" lvl="0" indent="-457200">
              <a:buSzPct val="60000"/>
              <a:buFont typeface="Wingdings" panose="05000000000000000000" pitchFamily="2" charset="2"/>
              <a:buChar char="u"/>
            </a:pPr>
            <a:r>
              <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HTAP</a:t>
            </a: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a:t>
            </a:r>
            <a:r>
              <a:rPr lang="en-US" altLang="zh-CN" sz="24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Hybrid transaction-analytical processing</a:t>
            </a: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a:t>
            </a:r>
            <a:r>
              <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 NewSQL</a:t>
            </a: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：既支持高吞吐、低延迟的</a:t>
            </a:r>
            <a:r>
              <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OLTP</a:t>
            </a: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工作负载，又允许在事务和历史数据上运行复杂的</a:t>
            </a:r>
            <a:r>
              <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OLAP</a:t>
            </a: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查询</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p:txBody>
      </p:sp>
      <p:grpSp>
        <p:nvGrpSpPr>
          <p:cNvPr id="9" name="组合 8">
            <a:extLst>
              <a:ext uri="{FF2B5EF4-FFF2-40B4-BE49-F238E27FC236}">
                <a16:creationId xmlns:a16="http://schemas.microsoft.com/office/drawing/2014/main" id="{8C41C44F-5EA8-4241-8396-06BCA96FD7E0}"/>
              </a:ext>
            </a:extLst>
          </p:cNvPr>
          <p:cNvGrpSpPr/>
          <p:nvPr/>
        </p:nvGrpSpPr>
        <p:grpSpPr>
          <a:xfrm>
            <a:off x="2533872" y="1662482"/>
            <a:ext cx="1008112" cy="1084913"/>
            <a:chOff x="2555776" y="1628800"/>
            <a:chExt cx="1008112" cy="1084913"/>
          </a:xfrm>
        </p:grpSpPr>
        <p:pic>
          <p:nvPicPr>
            <p:cNvPr id="1026" name="Picture 2" descr="File:H-Store-logo.png">
              <a:extLst>
                <a:ext uri="{FF2B5EF4-FFF2-40B4-BE49-F238E27FC236}">
                  <a16:creationId xmlns:a16="http://schemas.microsoft.com/office/drawing/2014/main" id="{78DDAFD3-E666-4850-A2AB-CFD503EEA2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1628800"/>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7BAE0F19-60D1-483F-819C-518706C3D016}"/>
                </a:ext>
              </a:extLst>
            </p:cNvPr>
            <p:cNvSpPr txBox="1"/>
            <p:nvPr/>
          </p:nvSpPr>
          <p:spPr>
            <a:xfrm>
              <a:off x="2555776" y="2344381"/>
              <a:ext cx="100811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H-Store</a:t>
              </a:r>
              <a:endParaRPr lang="zh-CN" altLang="en-US" dirty="0">
                <a:latin typeface="Arial" panose="020B0604020202020204" pitchFamily="34" charset="0"/>
                <a:cs typeface="Arial" panose="020B0604020202020204" pitchFamily="34" charset="0"/>
              </a:endParaRPr>
            </a:p>
          </p:txBody>
        </p:sp>
      </p:grpSp>
      <p:pic>
        <p:nvPicPr>
          <p:cNvPr id="1028" name="Picture 4" descr="ç¸å³å¾ç">
            <a:extLst>
              <a:ext uri="{FF2B5EF4-FFF2-40B4-BE49-F238E27FC236}">
                <a16:creationId xmlns:a16="http://schemas.microsoft.com/office/drawing/2014/main" id="{C465D07F-6253-486F-A4B8-066DA3932F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14" t="12033" r="10687" b="12033"/>
          <a:stretch/>
        </p:blipFill>
        <p:spPr bwMode="auto">
          <a:xfrm>
            <a:off x="3887739" y="1593554"/>
            <a:ext cx="1037371" cy="10419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âVoltDB logoâçå¾çæç´¢ç»æ">
            <a:extLst>
              <a:ext uri="{FF2B5EF4-FFF2-40B4-BE49-F238E27FC236}">
                <a16:creationId xmlns:a16="http://schemas.microsoft.com/office/drawing/2014/main" id="{C782454D-B0DE-4AC5-9437-CCACE82AB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7325" y="1713417"/>
            <a:ext cx="3317751" cy="8182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âMariaDB MaxScale logoâçå¾çæç´¢ç»æ">
            <a:extLst>
              <a:ext uri="{FF2B5EF4-FFF2-40B4-BE49-F238E27FC236}">
                <a16:creationId xmlns:a16="http://schemas.microsoft.com/office/drawing/2014/main" id="{0BF7F5C2-DC1E-49E4-90E9-B7F478062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6697" y="2825113"/>
            <a:ext cx="1008112" cy="957707"/>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9AA20D47-BBBF-4F9F-AFB3-857FEBF94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6016" y="2939630"/>
            <a:ext cx="3384376" cy="728673"/>
          </a:xfrm>
          <a:prstGeom prst="rect">
            <a:avLst/>
          </a:prstGeom>
        </p:spPr>
      </p:pic>
      <p:pic>
        <p:nvPicPr>
          <p:cNvPr id="1042" name="Picture 18" descr="âAmazon Aurora logoâçå¾çæç´¢ç»æ">
            <a:extLst>
              <a:ext uri="{FF2B5EF4-FFF2-40B4-BE49-F238E27FC236}">
                <a16:creationId xmlns:a16="http://schemas.microsoft.com/office/drawing/2014/main" id="{9DBDC7EA-188B-4B70-8BEB-AB05CBD84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7947" y="3897974"/>
            <a:ext cx="2096954" cy="102502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âClearDB logoâçå¾çæç´¢ç»æ">
            <a:extLst>
              <a:ext uri="{FF2B5EF4-FFF2-40B4-BE49-F238E27FC236}">
                <a16:creationId xmlns:a16="http://schemas.microsoft.com/office/drawing/2014/main" id="{0B9C416F-6732-4155-A9A0-310A556A9FB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88879" y="4016348"/>
            <a:ext cx="920510" cy="92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58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145D-EC7E-5E42-9753-9CFAA68A484C}"/>
              </a:ext>
            </a:extLst>
          </p:cNvPr>
          <p:cNvSpPr>
            <a:spLocks noGrp="1"/>
          </p:cNvSpPr>
          <p:nvPr>
            <p:ph type="title"/>
          </p:nvPr>
        </p:nvSpPr>
        <p:spPr/>
        <p:txBody>
          <a:bodyPr/>
          <a:lstStyle/>
          <a:p>
            <a:r>
              <a:rPr lang="ja-JP" altLang="en-US" sz="4800" b="1" dirty="0">
                <a:solidFill>
                  <a:srgbClr val="2826F5"/>
                </a:solidFill>
              </a:rPr>
              <a:t>分布式数据管理技术</a:t>
            </a:r>
            <a:r>
              <a:rPr lang="zh-CN" altLang="en-US" sz="4800" b="1" dirty="0">
                <a:solidFill>
                  <a:srgbClr val="2826F5"/>
                </a:solidFill>
              </a:rPr>
              <a:t>研究现状</a:t>
            </a:r>
            <a:endParaRPr lang="en-US" sz="4800" b="1" dirty="0">
              <a:solidFill>
                <a:srgbClr val="2826F5"/>
              </a:solidFill>
            </a:endParaRPr>
          </a:p>
        </p:txBody>
      </p:sp>
      <p:sp>
        <p:nvSpPr>
          <p:cNvPr id="5" name="内容占位符 2">
            <a:extLst>
              <a:ext uri="{FF2B5EF4-FFF2-40B4-BE49-F238E27FC236}">
                <a16:creationId xmlns:a16="http://schemas.microsoft.com/office/drawing/2014/main" id="{EF7CC4FA-6533-4C99-BB15-EDF5C7072D84}"/>
              </a:ext>
            </a:extLst>
          </p:cNvPr>
          <p:cNvSpPr>
            <a:spLocks noGrp="1"/>
          </p:cNvSpPr>
          <p:nvPr>
            <p:ph idx="1"/>
          </p:nvPr>
        </p:nvSpPr>
        <p:spPr>
          <a:xfrm>
            <a:off x="19878" y="1086813"/>
            <a:ext cx="9144000" cy="5222507"/>
          </a:xfrm>
        </p:spPr>
        <p:txBody>
          <a:bodyPr/>
          <a:lstStyle/>
          <a:p>
            <a:pPr marL="513405" indent="-457200" algn="just">
              <a:buSzPct val="60000"/>
              <a:buFont typeface="Wingdings" panose="05000000000000000000" pitchFamily="2" charset="2"/>
              <a:buChar char="n"/>
            </a:pPr>
            <a:r>
              <a:rPr lang="zh-CN" altLang="en-US"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浮现出的新型数据库</a:t>
            </a:r>
            <a:endParaRPr lang="en-US" altLang="zh-CN"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720000" indent="-457200" algn="just">
              <a:buSzPct val="60000"/>
              <a:buFont typeface="Wingdings" panose="05000000000000000000" pitchFamily="2" charset="2"/>
              <a:buChar char="u"/>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图数据管理系统</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900000" indent="-457200" algn="just">
              <a:buSzPct val="60000"/>
              <a:buFont typeface="Arial" panose="020B0604020202020204" pitchFamily="34" charset="0"/>
              <a:buChar char="•"/>
            </a:pPr>
            <a:r>
              <a:rPr lang="zh-CN" altLang="en-US" sz="24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主要针对大规模图数据处理，包括图搜索、基于图的社区发现、图匹配查询等</a:t>
            </a:r>
          </a:p>
          <a:p>
            <a:pPr marL="720000" indent="-457200" algn="just">
              <a:buSzPct val="60000"/>
              <a:buFont typeface="Wingdings" panose="05000000000000000000" pitchFamily="2" charset="2"/>
              <a:buChar char="u"/>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流数据管理</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900000" indent="-457200" algn="just">
              <a:buSzPct val="60000"/>
              <a:buFont typeface="Arial" panose="020B0604020202020204" pitchFamily="34" charset="0"/>
              <a:buChar char="•"/>
            </a:pPr>
            <a:r>
              <a:rPr lang="zh-CN" altLang="en-US" sz="24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管理持续性数据流和针对大规模复杂数据的流式计算</a:t>
            </a:r>
            <a:endParaRPr lang="en-US" altLang="zh-CN" sz="24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720000" indent="-457200" algn="just">
              <a:buSzPct val="60000"/>
              <a:buFont typeface="Wingdings" panose="05000000000000000000" pitchFamily="2" charset="2"/>
              <a:buChar char="u"/>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时空数据库</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900000" indent="-457200" algn="just">
              <a:buSzPct val="60000"/>
              <a:buFont typeface="Arial" panose="020B0604020202020204" pitchFamily="34" charset="0"/>
              <a:buChar char="•"/>
            </a:pPr>
            <a:r>
              <a:rPr lang="zh-CN" altLang="en-US" sz="24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管理空间、时态以及移动对象数据的数据库系统</a:t>
            </a:r>
          </a:p>
          <a:p>
            <a:pPr marL="720000" indent="-457200" algn="just">
              <a:buSzPct val="60000"/>
              <a:buFont typeface="Wingdings" panose="05000000000000000000" pitchFamily="2" charset="2"/>
              <a:buChar char="u"/>
            </a:pPr>
            <a:r>
              <a:rPr lang="zh-CN" altLang="en-US"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内存数据库</a:t>
            </a:r>
            <a:endParaRPr lang="en-US" altLang="zh-CN" sz="28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endParaRPr>
          </a:p>
          <a:p>
            <a:pPr marL="900000" indent="-457200" algn="just">
              <a:buSzPct val="60000"/>
              <a:buFont typeface="Arial" panose="020B0604020202020204" pitchFamily="34" charset="0"/>
              <a:buChar char="•"/>
            </a:pPr>
            <a:r>
              <a:rPr lang="zh-CN" altLang="en-US" sz="2400" kern="0" dirty="0">
                <a:solidFill>
                  <a:prstClr val="black"/>
                </a:solidFill>
                <a:latin typeface="Microsoft YaHei" panose="020B0503020204020204" pitchFamily="34" charset="-122"/>
                <a:ea typeface="Microsoft YaHei" panose="020B0503020204020204" pitchFamily="34" charset="-122"/>
                <a:cs typeface="宋体" panose="02010600030101010101" pitchFamily="2" charset="-122"/>
              </a:rPr>
              <a:t>以内存为主要数据存储介质、在内存中直接对数据进行操作</a:t>
            </a:r>
          </a:p>
        </p:txBody>
      </p:sp>
    </p:spTree>
    <p:extLst>
      <p:ext uri="{BB962C8B-B14F-4D97-AF65-F5344CB8AC3E}">
        <p14:creationId xmlns:p14="http://schemas.microsoft.com/office/powerpoint/2010/main" val="167892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145D-EC7E-5E42-9753-9CFAA68A484C}"/>
              </a:ext>
            </a:extLst>
          </p:cNvPr>
          <p:cNvSpPr>
            <a:spLocks noGrp="1"/>
          </p:cNvSpPr>
          <p:nvPr>
            <p:ph type="title"/>
          </p:nvPr>
        </p:nvSpPr>
        <p:spPr/>
        <p:txBody>
          <a:bodyPr/>
          <a:lstStyle/>
          <a:p>
            <a:r>
              <a:rPr lang="ja-JP" altLang="en-US" sz="4800" b="1">
                <a:solidFill>
                  <a:srgbClr val="2826F5"/>
                </a:solidFill>
              </a:rPr>
              <a:t>分布式数据管理技术发展趋势</a:t>
            </a:r>
            <a:endParaRPr lang="en-US" sz="4800" b="1" dirty="0">
              <a:solidFill>
                <a:srgbClr val="2826F5"/>
              </a:solidFill>
            </a:endParaRPr>
          </a:p>
        </p:txBody>
      </p:sp>
      <p:pic>
        <p:nvPicPr>
          <p:cNvPr id="5" name="Picture 4" descr="A screenshot of a computer screen&#10;&#10;Description automatically generated">
            <a:extLst>
              <a:ext uri="{FF2B5EF4-FFF2-40B4-BE49-F238E27FC236}">
                <a16:creationId xmlns:a16="http://schemas.microsoft.com/office/drawing/2014/main" id="{A9E07C6B-C720-5C40-846C-7887833B8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9547"/>
            <a:ext cx="9144000" cy="4478905"/>
          </a:xfrm>
          <a:prstGeom prst="rect">
            <a:avLst/>
          </a:prstGeom>
          <a:solidFill>
            <a:schemeClr val="bg1"/>
          </a:solidFill>
        </p:spPr>
      </p:pic>
    </p:spTree>
    <p:extLst>
      <p:ext uri="{BB962C8B-B14F-4D97-AF65-F5344CB8AC3E}">
        <p14:creationId xmlns:p14="http://schemas.microsoft.com/office/powerpoint/2010/main" val="945882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145D-EC7E-5E42-9753-9CFAA68A484C}"/>
              </a:ext>
            </a:extLst>
          </p:cNvPr>
          <p:cNvSpPr>
            <a:spLocks noGrp="1"/>
          </p:cNvSpPr>
          <p:nvPr>
            <p:ph type="title"/>
          </p:nvPr>
        </p:nvSpPr>
        <p:spPr/>
        <p:txBody>
          <a:bodyPr/>
          <a:lstStyle/>
          <a:p>
            <a:r>
              <a:rPr lang="ja-JP" altLang="en-US" sz="4800" b="1">
                <a:solidFill>
                  <a:srgbClr val="2826F5"/>
                </a:solidFill>
              </a:rPr>
              <a:t>分布式数据管理技术发展趋势</a:t>
            </a:r>
            <a:endParaRPr lang="en-US" sz="4800" b="1" dirty="0">
              <a:solidFill>
                <a:srgbClr val="2826F5"/>
              </a:solidFill>
            </a:endParaRPr>
          </a:p>
        </p:txBody>
      </p:sp>
      <p:pic>
        <p:nvPicPr>
          <p:cNvPr id="4" name="Picture 3">
            <a:extLst>
              <a:ext uri="{FF2B5EF4-FFF2-40B4-BE49-F238E27FC236}">
                <a16:creationId xmlns:a16="http://schemas.microsoft.com/office/drawing/2014/main" id="{CA1F326B-C9E5-A74C-A2FA-EAF49D571723}"/>
              </a:ext>
            </a:extLst>
          </p:cNvPr>
          <p:cNvPicPr/>
          <p:nvPr/>
        </p:nvPicPr>
        <p:blipFill>
          <a:blip r:embed="rId3">
            <a:extLst>
              <a:ext uri="{28A0092B-C50C-407E-A947-70E740481C1C}">
                <a14:useLocalDpi xmlns:a14="http://schemas.microsoft.com/office/drawing/2010/main" val="0"/>
              </a:ext>
            </a:extLst>
          </a:blip>
          <a:stretch>
            <a:fillRect/>
          </a:stretch>
        </p:blipFill>
        <p:spPr>
          <a:xfrm>
            <a:off x="107504" y="1295694"/>
            <a:ext cx="8964422" cy="4317082"/>
          </a:xfrm>
          <a:prstGeom prst="rect">
            <a:avLst/>
          </a:prstGeom>
          <a:solidFill>
            <a:schemeClr val="bg1"/>
          </a:solidFill>
        </p:spPr>
      </p:pic>
    </p:spTree>
    <p:extLst>
      <p:ext uri="{BB962C8B-B14F-4D97-AF65-F5344CB8AC3E}">
        <p14:creationId xmlns:p14="http://schemas.microsoft.com/office/powerpoint/2010/main" val="3244506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318913">
            <a:extLst>
              <a:ext uri="{FF2B5EF4-FFF2-40B4-BE49-F238E27FC236}">
                <a16:creationId xmlns:a16="http://schemas.microsoft.com/office/drawing/2014/main" id="{2AF58325-8281-2049-9D3F-072CA5F2AD8A}"/>
              </a:ext>
            </a:extLst>
          </p:cNvPr>
          <p:cNvSpPr>
            <a:spLocks noGrp="1" noChangeArrowheads="1"/>
          </p:cNvSpPr>
          <p:nvPr>
            <p:ph type="title"/>
          </p:nvPr>
        </p:nvSpPr>
        <p:spPr/>
        <p:txBody>
          <a:bodyPr/>
          <a:lstStyle/>
          <a:p>
            <a:pPr eaLnBrk="1" hangingPunct="1"/>
            <a:r>
              <a:rPr lang="zh-CN" altLang="en-US" sz="4800" b="1" dirty="0">
                <a:solidFill>
                  <a:srgbClr val="2826F5"/>
                </a:solidFill>
              </a:rPr>
              <a:t>分布式数据库</a:t>
            </a:r>
            <a:endParaRPr lang="en-US" altLang="ko-KR" sz="4800" b="1" dirty="0">
              <a:solidFill>
                <a:srgbClr val="2826F5"/>
              </a:solidFill>
            </a:endParaRPr>
          </a:p>
        </p:txBody>
      </p:sp>
      <p:sp>
        <p:nvSpPr>
          <p:cNvPr id="65539" name="Text Placeholder 1318914">
            <a:extLst>
              <a:ext uri="{FF2B5EF4-FFF2-40B4-BE49-F238E27FC236}">
                <a16:creationId xmlns:a16="http://schemas.microsoft.com/office/drawing/2014/main" id="{D26A961D-731C-884F-ACD5-B80AA099839E}"/>
              </a:ext>
            </a:extLst>
          </p:cNvPr>
          <p:cNvSpPr>
            <a:spLocks noGrp="1" noChangeArrowheads="1"/>
          </p:cNvSpPr>
          <p:nvPr>
            <p:ph idx="1"/>
          </p:nvPr>
        </p:nvSpPr>
        <p:spPr/>
        <p:txBody>
          <a:bodyPr/>
          <a:lstStyle/>
          <a:p>
            <a:pPr>
              <a:defRPr/>
            </a:pPr>
            <a:r>
              <a:rPr lang="zh-CN" altLang="en-US" sz="2800" dirty="0"/>
              <a:t>分布式数据库设计中的关键问题</a:t>
            </a:r>
            <a:endParaRPr lang="en-US" altLang="zh-CN" sz="2800" dirty="0"/>
          </a:p>
          <a:p>
            <a:pPr lvl="1" eaLnBrk="1" hangingPunct="1"/>
            <a:r>
              <a:rPr lang="ja-JP" altLang="en-US">
                <a:ea typeface="SimHei" panose="02010609060101010101" pitchFamily="49" charset="-122"/>
              </a:rPr>
              <a:t>中心化</a:t>
            </a:r>
            <a:r>
              <a:rPr lang="zh-CN" altLang="en-US" dirty="0">
                <a:ea typeface="SimHei" panose="02010609060101010101" pitchFamily="49" charset="-122"/>
              </a:rPr>
              <a:t> </a:t>
            </a:r>
            <a:r>
              <a:rPr lang="en-US" altLang="zh-CN" dirty="0">
                <a:ea typeface="SimHei" panose="02010609060101010101" pitchFamily="49" charset="-122"/>
              </a:rPr>
              <a:t>or</a:t>
            </a:r>
            <a:r>
              <a:rPr lang="zh-CN" altLang="en-US" dirty="0">
                <a:ea typeface="SimHei" panose="02010609060101010101" pitchFamily="49" charset="-122"/>
              </a:rPr>
              <a:t> </a:t>
            </a:r>
            <a:r>
              <a:rPr lang="ja-JP" altLang="en-US">
                <a:ea typeface="SimHei" panose="02010609060101010101" pitchFamily="49" charset="-122"/>
              </a:rPr>
              <a:t>去中心化</a:t>
            </a:r>
            <a:r>
              <a:rPr lang="zh-CN" altLang="en-US" dirty="0">
                <a:ea typeface="SimHei" panose="02010609060101010101" pitchFamily="49" charset="-122"/>
              </a:rPr>
              <a:t>：是由一个节点统一管理各分数据库还是各节点都具备管理职能，单节点方便管理，多节点无单点故障问题，但管理较为复杂</a:t>
            </a:r>
            <a:endParaRPr lang="en-US" altLang="zh-CN" dirty="0">
              <a:ea typeface="SimHei" panose="02010609060101010101" pitchFamily="49" charset="-122"/>
            </a:endParaRPr>
          </a:p>
          <a:p>
            <a:pPr lvl="1" eaLnBrk="1" hangingPunct="1"/>
            <a:r>
              <a:rPr lang="zh-CN" altLang="en-US" dirty="0">
                <a:ea typeface="SimHei" panose="02010609060101010101" pitchFamily="49" charset="-122"/>
              </a:rPr>
              <a:t>成本 </a:t>
            </a:r>
            <a:r>
              <a:rPr lang="en-US" altLang="zh-CN" dirty="0">
                <a:ea typeface="SimHei" panose="02010609060101010101" pitchFamily="49" charset="-122"/>
              </a:rPr>
              <a:t>vs</a:t>
            </a:r>
            <a:r>
              <a:rPr lang="zh-CN" altLang="en-US" dirty="0">
                <a:ea typeface="SimHei" panose="02010609060101010101" pitchFamily="49" charset="-122"/>
              </a:rPr>
              <a:t> 可靠性：每个节点在其他节点上的数据副本数，副本越多，可靠性越高，成本也会相应提高</a:t>
            </a:r>
            <a:endParaRPr lang="en-US" altLang="zh-CN" dirty="0">
              <a:ea typeface="SimHei" panose="02010609060101010101" pitchFamily="49" charset="-122"/>
            </a:endParaRPr>
          </a:p>
          <a:p>
            <a:pPr lvl="1" eaLnBrk="1" hangingPunct="1"/>
            <a:r>
              <a:rPr lang="zh-CN" altLang="en-US" dirty="0">
                <a:ea typeface="SimHei" panose="02010609060101010101" pitchFamily="49" charset="-122"/>
              </a:rPr>
              <a:t>一些优化问题：例如当数据库操作涉及多个数据库上的数据时，应该把这些数据传送到哪个节点上进行操作最佳</a:t>
            </a:r>
            <a:endParaRPr lang="en-US" altLang="zh-CN" dirty="0">
              <a:ea typeface="SimHei" panose="02010609060101010101" pitchFamily="49" charset="-122"/>
            </a:endParaRPr>
          </a:p>
        </p:txBody>
      </p:sp>
    </p:spTree>
    <p:extLst>
      <p:ext uri="{BB962C8B-B14F-4D97-AF65-F5344CB8AC3E}">
        <p14:creationId xmlns:p14="http://schemas.microsoft.com/office/powerpoint/2010/main" val="51851893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318913">
            <a:extLst>
              <a:ext uri="{FF2B5EF4-FFF2-40B4-BE49-F238E27FC236}">
                <a16:creationId xmlns:a16="http://schemas.microsoft.com/office/drawing/2014/main" id="{146DDAC6-0136-E94E-B84A-5382B7907F57}"/>
              </a:ext>
            </a:extLst>
          </p:cNvPr>
          <p:cNvSpPr>
            <a:spLocks noGrp="1" noChangeArrowheads="1"/>
          </p:cNvSpPr>
          <p:nvPr>
            <p:ph type="title"/>
          </p:nvPr>
        </p:nvSpPr>
        <p:spPr/>
        <p:txBody>
          <a:bodyPr/>
          <a:lstStyle/>
          <a:p>
            <a:pPr eaLnBrk="1" hangingPunct="1"/>
            <a:r>
              <a:rPr lang="zh-CN" altLang="en-US" sz="4800" b="1" dirty="0">
                <a:solidFill>
                  <a:srgbClr val="4C27FF"/>
                </a:solidFill>
              </a:rPr>
              <a:t>分布式数据库</a:t>
            </a:r>
            <a:endParaRPr lang="en-US" altLang="ko-KR" sz="4800" b="1" dirty="0"/>
          </a:p>
        </p:txBody>
      </p:sp>
      <p:sp>
        <p:nvSpPr>
          <p:cNvPr id="63491" name="Text Placeholder 1318914">
            <a:extLst>
              <a:ext uri="{FF2B5EF4-FFF2-40B4-BE49-F238E27FC236}">
                <a16:creationId xmlns:a16="http://schemas.microsoft.com/office/drawing/2014/main" id="{0C8DE770-4BC0-FC4C-929B-91D13AAABA0F}"/>
              </a:ext>
            </a:extLst>
          </p:cNvPr>
          <p:cNvSpPr>
            <a:spLocks noGrp="1" noChangeArrowheads="1"/>
          </p:cNvSpPr>
          <p:nvPr>
            <p:ph idx="1"/>
          </p:nvPr>
        </p:nvSpPr>
        <p:spPr/>
        <p:txBody>
          <a:bodyPr/>
          <a:lstStyle/>
          <a:p>
            <a:pPr eaLnBrk="1" hangingPunct="1"/>
            <a:r>
              <a:rPr lang="zh-CN" altLang="en-US" dirty="0"/>
              <a:t>分布式数据库具有以下特性</a:t>
            </a:r>
            <a:endParaRPr lang="en-US" altLang="zh-CN" dirty="0"/>
          </a:p>
          <a:p>
            <a:pPr lvl="1" eaLnBrk="1" hangingPunct="1"/>
            <a:r>
              <a:rPr lang="zh-CN" altLang="en-US" dirty="0"/>
              <a:t>数据的物理分布性</a:t>
            </a:r>
            <a:endParaRPr lang="en-US" altLang="zh-CN" dirty="0"/>
          </a:p>
          <a:p>
            <a:pPr lvl="1" eaLnBrk="1" hangingPunct="1"/>
            <a:r>
              <a:rPr lang="zh-CN" altLang="en-US" dirty="0"/>
              <a:t>数据的逻辑整体性</a:t>
            </a:r>
            <a:endParaRPr lang="en-US" altLang="zh-CN" dirty="0"/>
          </a:p>
          <a:p>
            <a:pPr lvl="1" eaLnBrk="1" hangingPunct="1"/>
            <a:r>
              <a:rPr lang="zh-CN" altLang="en-US" dirty="0"/>
              <a:t>数据的分布独立性</a:t>
            </a:r>
            <a:endParaRPr lang="en-US" altLang="zh-CN" dirty="0"/>
          </a:p>
          <a:p>
            <a:pPr lvl="1" eaLnBrk="1" hangingPunct="1"/>
            <a:r>
              <a:rPr lang="zh-CN" altLang="en-US" dirty="0"/>
              <a:t>场地自治性</a:t>
            </a:r>
            <a:endParaRPr lang="en-US" altLang="zh-CN" dirty="0"/>
          </a:p>
          <a:p>
            <a:pPr lvl="1" eaLnBrk="1" hangingPunct="1"/>
            <a:r>
              <a:rPr lang="zh-CN" altLang="en-US" dirty="0"/>
              <a:t>场地之间的协调性</a:t>
            </a:r>
            <a:endParaRPr lang="en-US" altLang="zh-CN" dirty="0"/>
          </a:p>
          <a:p>
            <a:pPr lvl="1" eaLnBrk="1" hangingPunct="1"/>
            <a:r>
              <a:rPr lang="zh-CN" altLang="en-US" dirty="0"/>
              <a:t>数据冗余及冗余透明性</a:t>
            </a:r>
            <a:endParaRPr lang="en-US" altLang="zh-CN" dirty="0"/>
          </a:p>
          <a:p>
            <a:pPr lvl="1" eaLnBrk="1" hangingPunct="1"/>
            <a:r>
              <a:rPr lang="zh-CN" altLang="en-US" dirty="0"/>
              <a:t>事务管理的分布性</a:t>
            </a:r>
            <a:endParaRPr lang="en-US" altLang="ko-KR" dirty="0"/>
          </a:p>
          <a:p>
            <a:pPr eaLnBrk="1" hangingPunct="1">
              <a:buFont typeface="Wingdings" pitchFamily="2" charset="2"/>
              <a:buNone/>
            </a:pPr>
            <a:endParaRPr lang="en-US" altLang="ko-KR" sz="1600" dirty="0"/>
          </a:p>
        </p:txBody>
      </p:sp>
    </p:spTree>
    <p:extLst>
      <p:ext uri="{BB962C8B-B14F-4D97-AF65-F5344CB8AC3E}">
        <p14:creationId xmlns:p14="http://schemas.microsoft.com/office/powerpoint/2010/main" val="128850747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318913">
            <a:extLst>
              <a:ext uri="{FF2B5EF4-FFF2-40B4-BE49-F238E27FC236}">
                <a16:creationId xmlns:a16="http://schemas.microsoft.com/office/drawing/2014/main" id="{EBFC3C6C-D7D9-EC4A-853F-F3F883CFD0E5}"/>
              </a:ext>
            </a:extLst>
          </p:cNvPr>
          <p:cNvSpPr>
            <a:spLocks noGrp="1" noChangeArrowheads="1"/>
          </p:cNvSpPr>
          <p:nvPr>
            <p:ph type="title"/>
          </p:nvPr>
        </p:nvSpPr>
        <p:spPr/>
        <p:txBody>
          <a:bodyPr/>
          <a:lstStyle/>
          <a:p>
            <a:pPr eaLnBrk="1" hangingPunct="1"/>
            <a:r>
              <a:rPr lang="ja-JP" altLang="en-US" sz="4800" b="1">
                <a:solidFill>
                  <a:srgbClr val="4C27FF"/>
                </a:solidFill>
              </a:rPr>
              <a:t>分布式数据管理系统</a:t>
            </a:r>
            <a:endParaRPr lang="en-US" altLang="ko-KR" sz="4800" b="1" dirty="0">
              <a:solidFill>
                <a:srgbClr val="4C27FF"/>
              </a:solidFill>
            </a:endParaRPr>
          </a:p>
        </p:txBody>
      </p:sp>
      <p:sp>
        <p:nvSpPr>
          <p:cNvPr id="15363" name="Text Placeholder 1318914">
            <a:extLst>
              <a:ext uri="{FF2B5EF4-FFF2-40B4-BE49-F238E27FC236}">
                <a16:creationId xmlns:a16="http://schemas.microsoft.com/office/drawing/2014/main" id="{4B833D2E-1341-9445-B775-AE99D32B550F}"/>
              </a:ext>
            </a:extLst>
          </p:cNvPr>
          <p:cNvSpPr>
            <a:spLocks noGrp="1" noChangeArrowheads="1"/>
          </p:cNvSpPr>
          <p:nvPr>
            <p:ph idx="1"/>
          </p:nvPr>
        </p:nvSpPr>
        <p:spPr/>
        <p:txBody>
          <a:bodyPr rtlCol="0">
            <a:normAutofit/>
          </a:bodyPr>
          <a:lstStyle/>
          <a:p>
            <a:pPr>
              <a:defRPr/>
            </a:pPr>
            <a:r>
              <a:rPr lang="ja-JP" altLang="en-US"/>
              <a:t>基本概念</a:t>
            </a:r>
            <a:endParaRPr lang="en-US" altLang="zh-CN" dirty="0"/>
          </a:p>
          <a:p>
            <a:pPr lvl="1">
              <a:defRPr/>
            </a:pPr>
            <a:r>
              <a:rPr lang="zh-CN" altLang="en-US" dirty="0"/>
              <a:t>分布式数据库管理系统（</a:t>
            </a:r>
            <a:r>
              <a:rPr lang="en-US" altLang="zh-CN" dirty="0"/>
              <a:t>Distributed</a:t>
            </a:r>
            <a:r>
              <a:rPr lang="zh-CN" altLang="en-US" dirty="0"/>
              <a:t> </a:t>
            </a:r>
            <a:r>
              <a:rPr lang="en-US" altLang="zh-CN" dirty="0"/>
              <a:t>Data</a:t>
            </a:r>
            <a:r>
              <a:rPr lang="zh-CN" altLang="en-US" dirty="0"/>
              <a:t> </a:t>
            </a:r>
            <a:r>
              <a:rPr lang="en-US" altLang="zh-CN" dirty="0"/>
              <a:t>Management</a:t>
            </a:r>
            <a:r>
              <a:rPr lang="zh-CN" altLang="en-US" dirty="0"/>
              <a:t> </a:t>
            </a:r>
            <a:r>
              <a:rPr lang="en-US" altLang="zh-CN" dirty="0"/>
              <a:t>System,</a:t>
            </a:r>
            <a:r>
              <a:rPr lang="zh-CN" altLang="en-US" dirty="0"/>
              <a:t> </a:t>
            </a:r>
            <a:r>
              <a:rPr lang="en-US" altLang="zh-CN" dirty="0"/>
              <a:t>DBMS</a:t>
            </a:r>
            <a:r>
              <a:rPr lang="zh-CN" altLang="en-US" dirty="0"/>
              <a:t>）：分布式数据库系统中的一组软件，负责管理分布环境下逻辑集成数据的存取、一致性、有效性和完备性</a:t>
            </a:r>
            <a:endParaRPr lang="en-US" altLang="zh-CN" dirty="0"/>
          </a:p>
        </p:txBody>
      </p:sp>
    </p:spTree>
    <p:extLst>
      <p:ext uri="{BB962C8B-B14F-4D97-AF65-F5344CB8AC3E}">
        <p14:creationId xmlns:p14="http://schemas.microsoft.com/office/powerpoint/2010/main" val="94012778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318913">
            <a:extLst>
              <a:ext uri="{FF2B5EF4-FFF2-40B4-BE49-F238E27FC236}">
                <a16:creationId xmlns:a16="http://schemas.microsoft.com/office/drawing/2014/main" id="{EBFC3C6C-D7D9-EC4A-853F-F3F883CFD0E5}"/>
              </a:ext>
            </a:extLst>
          </p:cNvPr>
          <p:cNvSpPr>
            <a:spLocks noGrp="1" noChangeArrowheads="1"/>
          </p:cNvSpPr>
          <p:nvPr>
            <p:ph type="title"/>
          </p:nvPr>
        </p:nvSpPr>
        <p:spPr/>
        <p:txBody>
          <a:bodyPr/>
          <a:lstStyle/>
          <a:p>
            <a:pPr eaLnBrk="1" hangingPunct="1"/>
            <a:r>
              <a:rPr lang="ja-JP" altLang="en-US" sz="4800" b="1">
                <a:solidFill>
                  <a:srgbClr val="4C27FF"/>
                </a:solidFill>
              </a:rPr>
              <a:t>分布式数据管理系统</a:t>
            </a:r>
            <a:endParaRPr lang="en-US" altLang="ko-KR" sz="4800" b="1" dirty="0">
              <a:solidFill>
                <a:srgbClr val="4C27FF"/>
              </a:solidFill>
            </a:endParaRPr>
          </a:p>
        </p:txBody>
      </p:sp>
      <p:sp>
        <p:nvSpPr>
          <p:cNvPr id="15363" name="Text Placeholder 1318914">
            <a:extLst>
              <a:ext uri="{FF2B5EF4-FFF2-40B4-BE49-F238E27FC236}">
                <a16:creationId xmlns:a16="http://schemas.microsoft.com/office/drawing/2014/main" id="{4B833D2E-1341-9445-B775-AE99D32B550F}"/>
              </a:ext>
            </a:extLst>
          </p:cNvPr>
          <p:cNvSpPr>
            <a:spLocks noGrp="1" noChangeArrowheads="1"/>
          </p:cNvSpPr>
          <p:nvPr>
            <p:ph idx="1"/>
          </p:nvPr>
        </p:nvSpPr>
        <p:spPr/>
        <p:txBody>
          <a:bodyPr rtlCol="0">
            <a:normAutofit/>
          </a:bodyPr>
          <a:lstStyle/>
          <a:p>
            <a:pPr>
              <a:defRPr/>
            </a:pPr>
            <a:r>
              <a:rPr lang="ja-JP" altLang="en-US"/>
              <a:t>核心需求</a:t>
            </a:r>
            <a:endParaRPr lang="en-US" altLang="zh-CN" dirty="0"/>
          </a:p>
          <a:p>
            <a:pPr lvl="1">
              <a:defRPr/>
            </a:pPr>
            <a:r>
              <a:rPr lang="zh-CN" altLang="en-US" dirty="0"/>
              <a:t>支持多数据模型</a:t>
            </a:r>
            <a:endParaRPr lang="en-US" altLang="zh-CN" dirty="0"/>
          </a:p>
          <a:p>
            <a:pPr lvl="2">
              <a:defRPr/>
            </a:pPr>
            <a:r>
              <a:rPr lang="zh-CN" altLang="en-US" dirty="0"/>
              <a:t>现有的</a:t>
            </a:r>
            <a:r>
              <a:rPr lang="en-US" dirty="0"/>
              <a:t>NoSQL</a:t>
            </a:r>
            <a:r>
              <a:rPr lang="zh-CN" altLang="en-US" dirty="0"/>
              <a:t>数据库采用的按需构建的策略，</a:t>
            </a:r>
            <a:r>
              <a:rPr lang="en-US" dirty="0"/>
              <a:t>NoSQL</a:t>
            </a:r>
            <a:r>
              <a:rPr lang="zh-CN" altLang="en-US" dirty="0"/>
              <a:t>数据库可以是基于键值对模型</a:t>
            </a:r>
            <a:r>
              <a:rPr lang="en-US" dirty="0"/>
              <a:t>HBase</a:t>
            </a:r>
            <a:r>
              <a:rPr lang="zh-CN" altLang="en-US" dirty="0"/>
              <a:t>和</a:t>
            </a:r>
            <a:r>
              <a:rPr lang="en-US" dirty="0"/>
              <a:t>DynamoDB</a:t>
            </a:r>
            <a:r>
              <a:rPr lang="zh-CN" altLang="en-US" dirty="0"/>
              <a:t>、基于文档的</a:t>
            </a:r>
            <a:r>
              <a:rPr lang="en-US" dirty="0"/>
              <a:t>MongoDB</a:t>
            </a:r>
            <a:r>
              <a:rPr lang="zh-CN" altLang="en-US" dirty="0"/>
              <a:t>和</a:t>
            </a:r>
            <a:r>
              <a:rPr lang="en-US" dirty="0"/>
              <a:t>CouchDB</a:t>
            </a:r>
            <a:r>
              <a:rPr lang="zh-CN" altLang="en-US" dirty="0"/>
              <a:t>、基于图模型的</a:t>
            </a:r>
            <a:r>
              <a:rPr lang="en-US" dirty="0"/>
              <a:t>Neo4J</a:t>
            </a:r>
            <a:r>
              <a:rPr lang="zh-CN" altLang="en-US" dirty="0"/>
              <a:t>和</a:t>
            </a:r>
            <a:r>
              <a:rPr lang="en-US" dirty="0" err="1"/>
              <a:t>OrientDB</a:t>
            </a:r>
            <a:r>
              <a:rPr lang="zh-CN" altLang="en-US" dirty="0"/>
              <a:t>等</a:t>
            </a:r>
            <a:endParaRPr lang="en-US" altLang="zh-CN" dirty="0"/>
          </a:p>
          <a:p>
            <a:pPr lvl="1">
              <a:defRPr/>
            </a:pPr>
            <a:r>
              <a:rPr lang="zh-CN" altLang="en-US" dirty="0"/>
              <a:t>具备高可扩展性</a:t>
            </a:r>
            <a:endParaRPr lang="en-US" altLang="zh-CN" dirty="0"/>
          </a:p>
          <a:p>
            <a:pPr lvl="2">
              <a:defRPr/>
            </a:pPr>
            <a:r>
              <a:rPr lang="zh-CN" altLang="en-US" dirty="0"/>
              <a:t>近年</a:t>
            </a:r>
            <a:r>
              <a:rPr lang="ja-JP" altLang="en-US"/>
              <a:t>来出现</a:t>
            </a:r>
            <a:r>
              <a:rPr lang="zh-CN" altLang="en-US" dirty="0"/>
              <a:t>的</a:t>
            </a:r>
            <a:r>
              <a:rPr lang="en-US" dirty="0"/>
              <a:t>NewSQL</a:t>
            </a:r>
            <a:r>
              <a:rPr lang="zh-CN" altLang="en-US" dirty="0"/>
              <a:t>数据库给分布式数据库发展带来新的方向，</a:t>
            </a:r>
            <a:r>
              <a:rPr lang="ja-JP" altLang="en-US"/>
              <a:t>旨</a:t>
            </a:r>
            <a:r>
              <a:rPr lang="zh-CN" altLang="en-US" dirty="0"/>
              <a:t>在支持事务</a:t>
            </a:r>
            <a:r>
              <a:rPr lang="en-US" dirty="0"/>
              <a:t>ACID</a:t>
            </a:r>
            <a:r>
              <a:rPr lang="zh-CN" altLang="en-US" dirty="0"/>
              <a:t>特性的同时，具备与</a:t>
            </a:r>
            <a:r>
              <a:rPr lang="en-US" dirty="0"/>
              <a:t>NoSQL</a:t>
            </a:r>
            <a:r>
              <a:rPr lang="zh-CN" altLang="en-US" dirty="0"/>
              <a:t>数据库相同的可扩展性</a:t>
            </a:r>
            <a:endParaRPr lang="en-US" altLang="zh-CN" dirty="0"/>
          </a:p>
        </p:txBody>
      </p:sp>
    </p:spTree>
    <p:extLst>
      <p:ext uri="{BB962C8B-B14F-4D97-AF65-F5344CB8AC3E}">
        <p14:creationId xmlns:p14="http://schemas.microsoft.com/office/powerpoint/2010/main" val="154141848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B6499-707C-1B48-9CC3-4A7B40936AA2}"/>
              </a:ext>
            </a:extLst>
          </p:cNvPr>
          <p:cNvSpPr>
            <a:spLocks noGrp="1"/>
          </p:cNvSpPr>
          <p:nvPr>
            <p:ph type="title"/>
          </p:nvPr>
        </p:nvSpPr>
        <p:spPr>
          <a:xfrm>
            <a:off x="0" y="-27384"/>
            <a:ext cx="9144000" cy="1143000"/>
          </a:xfrm>
        </p:spPr>
        <p:txBody>
          <a:bodyPr/>
          <a:lstStyle/>
          <a:p>
            <a:r>
              <a:rPr lang="en" altLang="zh-CN" sz="4800" b="1" dirty="0">
                <a:solidFill>
                  <a:srgbClr val="1723FF"/>
                </a:solidFill>
                <a:ea typeface="SimHei" panose="02010609060101010101" pitchFamily="49" charset="-122"/>
              </a:rPr>
              <a:t>SQL/NewSQL/NoSQL</a:t>
            </a:r>
            <a:r>
              <a:rPr lang="zh-CN" altLang="en-US" sz="4800" b="1" dirty="0">
                <a:solidFill>
                  <a:srgbClr val="1723FF"/>
                </a:solidFill>
                <a:ea typeface="SimHei" panose="02010609060101010101" pitchFamily="49" charset="-122"/>
              </a:rPr>
              <a:t>的区别</a:t>
            </a:r>
            <a:endParaRPr kumimoji="1" lang="zh-CN" altLang="en-US" sz="4800" b="1" dirty="0">
              <a:solidFill>
                <a:srgbClr val="1723FF"/>
              </a:solidFill>
              <a:ea typeface="SimHei" panose="02010609060101010101" pitchFamily="49" charset="-122"/>
            </a:endParaRPr>
          </a:p>
        </p:txBody>
      </p:sp>
      <p:pic>
        <p:nvPicPr>
          <p:cNvPr id="3" name="图片 2">
            <a:extLst>
              <a:ext uri="{FF2B5EF4-FFF2-40B4-BE49-F238E27FC236}">
                <a16:creationId xmlns:a16="http://schemas.microsoft.com/office/drawing/2014/main" id="{5C61BA19-79A2-8E40-B85B-D90284AF6F1C}"/>
              </a:ext>
            </a:extLst>
          </p:cNvPr>
          <p:cNvPicPr>
            <a:picLocks noChangeAspect="1"/>
          </p:cNvPicPr>
          <p:nvPr/>
        </p:nvPicPr>
        <p:blipFill>
          <a:blip r:embed="rId2"/>
          <a:stretch>
            <a:fillRect/>
          </a:stretch>
        </p:blipFill>
        <p:spPr>
          <a:xfrm>
            <a:off x="360040" y="1196752"/>
            <a:ext cx="8532440" cy="5580968"/>
          </a:xfrm>
          <a:prstGeom prst="rect">
            <a:avLst/>
          </a:prstGeom>
        </p:spPr>
      </p:pic>
    </p:spTree>
    <p:extLst>
      <p:ext uri="{BB962C8B-B14F-4D97-AF65-F5344CB8AC3E}">
        <p14:creationId xmlns:p14="http://schemas.microsoft.com/office/powerpoint/2010/main" val="3305194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4401</TotalTime>
  <Words>3143</Words>
  <Application>Microsoft Macintosh PowerPoint</Application>
  <PresentationFormat>全屏显示(4:3)</PresentationFormat>
  <Paragraphs>294</Paragraphs>
  <Slides>43</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SimHei</vt:lpstr>
      <vt:lpstr>隶书</vt:lpstr>
      <vt:lpstr>宋体</vt:lpstr>
      <vt:lpstr>Microsoft YaHei</vt:lpstr>
      <vt:lpstr>Microsoft YaHei Light</vt:lpstr>
      <vt:lpstr>Arial</vt:lpstr>
      <vt:lpstr>Calibri</vt:lpstr>
      <vt:lpstr>Helvetica Neue Thin</vt:lpstr>
      <vt:lpstr>Tahoma</vt:lpstr>
      <vt:lpstr>Times New Roman</vt:lpstr>
      <vt:lpstr>Wingdings</vt:lpstr>
      <vt:lpstr>Office 主题</vt:lpstr>
      <vt:lpstr>PowerPoint 演示文稿</vt:lpstr>
      <vt:lpstr>目录</vt:lpstr>
      <vt:lpstr>分布式数据管理技术 </vt:lpstr>
      <vt:lpstr>分布式数据库</vt:lpstr>
      <vt:lpstr>分布式数据库</vt:lpstr>
      <vt:lpstr>分布式数据库</vt:lpstr>
      <vt:lpstr>分布式数据管理系统</vt:lpstr>
      <vt:lpstr>分布式数据管理系统</vt:lpstr>
      <vt:lpstr>SQL/NewSQL/NoSQL的区别</vt:lpstr>
      <vt:lpstr>目录</vt:lpstr>
      <vt:lpstr>非关系型数据库NoSQL</vt:lpstr>
      <vt:lpstr>非关系型数据库NoSQL</vt:lpstr>
      <vt:lpstr>非关系型数据库NoSQL</vt:lpstr>
      <vt:lpstr>NoSQL更适合管理日志数据</vt:lpstr>
      <vt:lpstr>典型NoSQL数据库</vt:lpstr>
      <vt:lpstr>典型NoSQL数据库比较</vt:lpstr>
      <vt:lpstr>NoSQL数据库优势</vt:lpstr>
      <vt:lpstr>NoSQL数据库局限性</vt:lpstr>
      <vt:lpstr>NoSQL数据库适用场景</vt:lpstr>
      <vt:lpstr>NewSQL数据库</vt:lpstr>
      <vt:lpstr>NewSQL数据库</vt:lpstr>
      <vt:lpstr>NewSQL数据库</vt:lpstr>
      <vt:lpstr>NewSQL数据库</vt:lpstr>
      <vt:lpstr>应用领域</vt:lpstr>
      <vt:lpstr>目录</vt:lpstr>
      <vt:lpstr>分布式数据库HBase</vt:lpstr>
      <vt:lpstr>分布式数据库HBase</vt:lpstr>
      <vt:lpstr>分布式数据库HBase</vt:lpstr>
      <vt:lpstr>分布式数据库HBase</vt:lpstr>
      <vt:lpstr>分布式数据库HBase</vt:lpstr>
      <vt:lpstr>分布式数据库HBase</vt:lpstr>
      <vt:lpstr>分布式数据库HBase</vt:lpstr>
      <vt:lpstr>分布式数据库HBase</vt:lpstr>
      <vt:lpstr>分布式数据库HBase</vt:lpstr>
      <vt:lpstr>分布式数据库HBase</vt:lpstr>
      <vt:lpstr>分布式数据库Hbase工作原理</vt:lpstr>
      <vt:lpstr>分布式数据库Hbase工作原理</vt:lpstr>
      <vt:lpstr>目录</vt:lpstr>
      <vt:lpstr>分布式数据管理技术研究现状</vt:lpstr>
      <vt:lpstr>分布式数据管理技术研究现状</vt:lpstr>
      <vt:lpstr>分布式数据管理技术研究现状</vt:lpstr>
      <vt:lpstr>分布式数据管理技术发展趋势</vt:lpstr>
      <vt:lpstr>分布式数据管理技术发展趋势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分布式系统原理与范式</dc:title>
  <dc:creator>Windows 用户</dc:creator>
  <cp:lastModifiedBy>Microsoft Office User</cp:lastModifiedBy>
  <cp:revision>607</cp:revision>
  <dcterms:created xsi:type="dcterms:W3CDTF">2018-08-17T14:24:00Z</dcterms:created>
  <dcterms:modified xsi:type="dcterms:W3CDTF">2019-12-15T23:55:04Z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2052-11.1.0.8888</vt:lpwstr>
  </property>
</Properties>
</file>